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95" r:id="rId2"/>
    <p:sldId id="290" r:id="rId3"/>
    <p:sldId id="313" r:id="rId4"/>
    <p:sldId id="294" r:id="rId5"/>
    <p:sldId id="318" r:id="rId6"/>
    <p:sldId id="314" r:id="rId7"/>
    <p:sldId id="328" r:id="rId8"/>
    <p:sldId id="315" r:id="rId9"/>
    <p:sldId id="329" r:id="rId10"/>
    <p:sldId id="300" r:id="rId11"/>
    <p:sldId id="301" r:id="rId12"/>
    <p:sldId id="326" r:id="rId13"/>
    <p:sldId id="327" r:id="rId14"/>
    <p:sldId id="293" r:id="rId15"/>
    <p:sldId id="273" r:id="rId16"/>
    <p:sldId id="330" r:id="rId17"/>
    <p:sldId id="263" r:id="rId18"/>
    <p:sldId id="331" r:id="rId19"/>
    <p:sldId id="332" r:id="rId20"/>
    <p:sldId id="288" r:id="rId21"/>
    <p:sldId id="265" r:id="rId22"/>
    <p:sldId id="310" r:id="rId23"/>
    <p:sldId id="312" r:id="rId24"/>
    <p:sldId id="284" r:id="rId25"/>
    <p:sldId id="320" r:id="rId26"/>
    <p:sldId id="321" r:id="rId27"/>
    <p:sldId id="274" r:id="rId28"/>
    <p:sldId id="322" r:id="rId29"/>
    <p:sldId id="285" r:id="rId30"/>
    <p:sldId id="317" r:id="rId31"/>
    <p:sldId id="270" r:id="rId32"/>
    <p:sldId id="292" r:id="rId33"/>
    <p:sldId id="276" r:id="rId34"/>
    <p:sldId id="325" r:id="rId35"/>
    <p:sldId id="324" r:id="rId36"/>
    <p:sldId id="279" r:id="rId37"/>
    <p:sldId id="277" r:id="rId38"/>
    <p:sldId id="268" r:id="rId39"/>
    <p:sldId id="306" r:id="rId40"/>
    <p:sldId id="307" r:id="rId41"/>
    <p:sldId id="323" r:id="rId4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318"/>
            <p14:sldId id="314"/>
            <p14:sldId id="328"/>
            <p14:sldId id="315"/>
            <p14:sldId id="329"/>
            <p14:sldId id="300"/>
            <p14:sldId id="301"/>
            <p14:sldId id="326"/>
            <p14:sldId id="327"/>
            <p14:sldId id="293"/>
            <p14:sldId id="273"/>
            <p14:sldId id="330"/>
            <p14:sldId id="263"/>
            <p14:sldId id="331"/>
            <p14:sldId id="332"/>
            <p14:sldId id="288"/>
            <p14:sldId id="265"/>
          </p14:sldIdLst>
        </p14:section>
        <p14:section name="Curve of expectations" id="{B16B3BE7-C430-4C2F-AFA5-5D24D657B1F2}">
          <p14:sldIdLst>
            <p14:sldId id="310"/>
            <p14:sldId id="312"/>
            <p14:sldId id="284"/>
            <p14:sldId id="320"/>
            <p14:sldId id="321"/>
            <p14:sldId id="274"/>
            <p14:sldId id="322"/>
            <p14:sldId id="285"/>
            <p14:sldId id="317"/>
            <p14:sldId id="270"/>
            <p14:sldId id="292"/>
            <p14:sldId id="276"/>
            <p14:sldId id="325"/>
            <p14:sldId id="324"/>
            <p14:sldId id="279"/>
            <p14:sldId id="277"/>
            <p14:sldId id="268"/>
            <p14:sldId id="306"/>
            <p14:sldId id="307"/>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1" autoAdjust="0"/>
    <p:restoredTop sz="80658" autoAdjust="0"/>
  </p:normalViewPr>
  <p:slideViewPr>
    <p:cSldViewPr snapToGrid="0">
      <p:cViewPr varScale="1">
        <p:scale>
          <a:sx n="97" d="100"/>
          <a:sy n="97" d="100"/>
        </p:scale>
        <p:origin x="880" y="184"/>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2/20/24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1185860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8283-7A91-7721-E0FA-95103DCE53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C31F7-E6A2-060C-3F17-D5C7AD923E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321AE-213B-EA5E-82BF-5BEDF1D98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945E0D-9EBD-6BF1-3D92-3D5B4403755A}"/>
              </a:ext>
            </a:extLst>
          </p:cNvPr>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605525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2C28E-87A0-BF08-F18F-BDA9D2CFA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EAA8DB-418A-B8C4-F75D-C845C0D85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8436C-9339-878C-D5A4-D2BEB7F04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4DDB58-09F5-8BFC-E09D-FCD681680283}"/>
              </a:ext>
            </a:extLst>
          </p:cNvPr>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3509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397638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F44ED-DEBC-912B-61D4-2F4D2E11D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F1DC-51A5-2E2B-0EE9-7254A5E00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67BD6-47D0-9C95-6FE6-C3F4860FF6C9}"/>
              </a:ext>
            </a:extLst>
          </p:cNvPr>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CSD profile from laminar recordings is a refined measure that identifies regions of synaptic input (sinks) and output (sources), thus providing a detailed map of electrical current flow through the cortical layers, which is crucial for understanding neuronal circuitry at a mesoscopic scale. They represent synaptic population activities with high spatial and temporal precision, uncovering the functional micro-circuitry of the cortex (Happel et al., 2010). </a:t>
            </a:r>
            <a:endParaRPr lang="en-DE" dirty="0"/>
          </a:p>
        </p:txBody>
      </p:sp>
      <p:sp>
        <p:nvSpPr>
          <p:cNvPr id="4" name="Slide Number Placeholder 3">
            <a:extLst>
              <a:ext uri="{FF2B5EF4-FFF2-40B4-BE49-F238E27FC236}">
                <a16:creationId xmlns:a16="http://schemas.microsoft.com/office/drawing/2014/main" id="{DC8B15EB-05FE-82D2-DC78-8FC986CB4FD1}"/>
              </a:ext>
            </a:extLst>
          </p:cNvPr>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812432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consistency suggests a reliance on the Giving up Time (GUT) rule, where a forager tolerates only a specific duration without reward following the last successful forage (last reward). Exceeding this temporal threshold prompts a switch to another spout while each new reward resets this temporal tolerance. In other words, a single reward appeared to reset their attempt to explore, hinting that they valued this positive outcome more than the absence of it—a hallmark of inference over mere stimulus-response.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finding suggests the presence of an intricate neural circuitry in the gerbils, facilitating a decision-making strategy that involves valence coding of outcomes that is both adaptive and informed by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408472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consistency suggests a reliance on the Giving up Time (GUT) rule, where a forager tolerates only a specific duration without reward following the last successful forage (last reward). Exceeding this temporal threshold prompts a switch to another spout while each new reward resets this temporal tolerance. In other words, a single reward appeared to reset their attempt to explore, hinting that they valued this positive outcome more than the absence of it—a hallmark of inference over mere stimulus-response.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finding suggests the presence of an intricate neural circuitry in the gerbils, facilitating a decision-making strategy that involves valence coding of outcomes that is both adaptive and informed by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154373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23</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Translaminar processing principles in the frontal cortex share certain common principles with the canonical cortical activation patterns (Douglas and Martin, 2007; </a:t>
            </a:r>
            <a:r>
              <a:rPr lang="en-US" sz="1800" b="0" i="0" u="none" strike="noStrike" baseline="0" dirty="0" err="1">
                <a:solidFill>
                  <a:srgbClr val="000000"/>
                </a:solidFill>
                <a:latin typeface="Arial" panose="020B0604020202020204" pitchFamily="34" charset="0"/>
              </a:rPr>
              <a:t>Godlove</a:t>
            </a:r>
            <a:r>
              <a:rPr lang="en-US" sz="1800" b="0" i="0" u="none" strike="noStrike" baseline="0" dirty="0">
                <a:solidFill>
                  <a:srgbClr val="000000"/>
                </a:solidFill>
                <a:latin typeface="Arial" panose="020B0604020202020204" pitchFamily="34" charset="0"/>
              </a:rPr>
              <a:t> et al., 2014). </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24</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2884233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331394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Arial" panose="020B0604020202020204" pitchFamily="34" charset="0"/>
              </a:rPr>
              <a:t>This thesis has delved into the neural underpinnings of decision-making under uncertainty, with a focus on the dynamic role of the frontal region A (FrA) in gerbils.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In our probabilistic foraging paradigm, the gerbils demonstrated not a reliance on fixed foraging patterns, but rather an advanced, inference-based decision-making process informed by their experiences.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 The complex neural activity within the FrA, depicting reward anticipation and evaluation, highlights a cognitive process where past learning is intricately merged with immediate situational assessments.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Pre-decisional increase in frontal activity. Alteration of expectations through evidence accumulation.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Furthermore, our investigation into layer-specific neural activity in the FrA revealed a sophisticated, layer-dependent processing mechanism. This is crucial for the adaptation of search strategies during foraging and reflects the nuanced way the brain can dynamically allocate attentional resources. </a:t>
            </a:r>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28</a:t>
            </a:fld>
            <a:endParaRPr lang="en-DE"/>
          </a:p>
        </p:txBody>
      </p:sp>
    </p:spTree>
    <p:extLst>
      <p:ext uri="{BB962C8B-B14F-4D97-AF65-F5344CB8AC3E}">
        <p14:creationId xmlns:p14="http://schemas.microsoft.com/office/powerpoint/2010/main" val="3636061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b="0" i="0" u="none" strike="noStrike" baseline="0" dirty="0">
                <a:solidFill>
                  <a:srgbClr val="000000"/>
                </a:solidFill>
                <a:latin typeface="Arial" panose="020B0604020202020204" pitchFamily="34" charset="0"/>
              </a:rPr>
              <a:t>Ultimately, by bridging animal behavior with human cognitive science, this study lays the groundwork for future research into the complex neural underpinnings of decision-making in uncertain environments. It underscores the beginning of a deeper inquiry into decision neuroscience, inviting further exploration into the vast, uncharted territories of how brains navigate decisions in the real world. </a:t>
            </a:r>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29</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30</a:t>
            </a:fld>
            <a:endParaRPr lang="en-DE"/>
          </a:p>
        </p:txBody>
      </p:sp>
    </p:spTree>
    <p:extLst>
      <p:ext uri="{BB962C8B-B14F-4D97-AF65-F5344CB8AC3E}">
        <p14:creationId xmlns:p14="http://schemas.microsoft.com/office/powerpoint/2010/main" val="2134849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32</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34</a:t>
            </a:fld>
            <a:endParaRPr lang="en-DE"/>
          </a:p>
        </p:txBody>
      </p:sp>
    </p:spTree>
    <p:extLst>
      <p:ext uri="{BB962C8B-B14F-4D97-AF65-F5344CB8AC3E}">
        <p14:creationId xmlns:p14="http://schemas.microsoft.com/office/powerpoint/2010/main" val="227994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37</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38</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40</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dirty="0">
                <a:effectLst/>
                <a:latin typeface="Arial" panose="020B0604020202020204" pitchFamily="34" charset="0"/>
              </a:rPr>
              <a:t>allocation of attentional resources plays a crucial role in optimizing behavior to adapt to changing environmental conditions. </a:t>
            </a:r>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dirty="0"/>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0002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D6F18-AAF6-A12C-4210-C59569E3A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F75B4-E658-A12F-3B4A-947445A5A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7B98C-DB2A-FEEB-E6BC-066EF6B06677}"/>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dirty="0"/>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B85DFA95-848C-B79F-21E9-36A978004BF7}"/>
              </a:ext>
            </a:extLst>
          </p:cNvPr>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307448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we utilize the capabilities of CSD analysis from chronic laminar recordings to unravel the layer-specific activity patterns within the FrA underlying the decision-making during the probabilistic foraging task. </a:t>
            </a:r>
          </a:p>
          <a:p>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04DC4-B5A6-4EEA-6D2F-AD6BD3ABF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7E54C-240F-E1FA-4B40-9D4CC8969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16328E-EA6C-1A5F-CCDD-D382C49107B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D1704673-3103-1DA7-D87D-F8E6F6F00D6A}"/>
              </a:ext>
            </a:extLst>
          </p:cNvPr>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243736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2/20/24 7:57 AM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2/20/24 7:57 AM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2/20/24 7:57 AM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2/20/24 7:57 AM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2/20/24 7:57 AM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2/20/24 7:57 AM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2/20/24 7:57 AM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2/20/24 7:57 AM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2/20/24 7:57 AM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2/20/24 7:57 AM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2/20/24 7:57 AM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2/20/24 7:57 AM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notesSlide" Target="../notesSlides/notesSlide14.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xml"/><Relationship Id="rId5" Type="http://schemas.openxmlformats.org/officeDocument/2006/relationships/image" Target="../media/image34.pn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1.jpe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2.pn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jpeg"/><Relationship Id="rId12"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slide" Target="slide22.xml"/><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8.png"/><Relationship Id="rId7" Type="http://schemas.openxmlformats.org/officeDocument/2006/relationships/image" Target="../media/image52.jpeg"/><Relationship Id="rId12" Type="http://schemas.microsoft.com/office/2007/relationships/hdphoto" Target="../media/hdphoto1.wdp"/><Relationship Id="rId2" Type="http://schemas.openxmlformats.org/officeDocument/2006/relationships/notesSlide" Target="../notesSlides/notesSlide22.xml"/><Relationship Id="rId16"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png"/><Relationship Id="rId5" Type="http://schemas.openxmlformats.org/officeDocument/2006/relationships/image" Target="../media/image50.jpeg"/><Relationship Id="rId15" Type="http://schemas.openxmlformats.org/officeDocument/2006/relationships/image" Target="../media/image59.png"/><Relationship Id="rId10" Type="http://schemas.microsoft.com/office/2007/relationships/hdphoto" Target="../media/hdphoto5.wdp"/><Relationship Id="rId4" Type="http://schemas.openxmlformats.org/officeDocument/2006/relationships/image" Target="../media/image49.svg"/><Relationship Id="rId9" Type="http://schemas.openxmlformats.org/officeDocument/2006/relationships/image" Target="../media/image56.png"/><Relationship Id="rId14" Type="http://schemas.openxmlformats.org/officeDocument/2006/relationships/image" Target="../media/image58.sv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10" Type="http://schemas.openxmlformats.org/officeDocument/2006/relationships/image" Target="../media/image51.jpeg"/><Relationship Id="rId4" Type="http://schemas.openxmlformats.org/officeDocument/2006/relationships/image" Target="../media/image62.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emf"/></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1.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1.png"/><Relationship Id="rId7"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6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1.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7.png"/><Relationship Id="rId18" Type="http://schemas.openxmlformats.org/officeDocument/2006/relationships/image" Target="../media/image100.svg"/><Relationship Id="rId3" Type="http://schemas.openxmlformats.org/officeDocument/2006/relationships/image" Target="../media/image13.png"/><Relationship Id="rId7" Type="http://schemas.openxmlformats.org/officeDocument/2006/relationships/image" Target="../media/image10.png"/><Relationship Id="rId12" Type="http://schemas.microsoft.com/office/2007/relationships/hdphoto" Target="../media/hdphoto8.wdp"/><Relationship Id="rId17" Type="http://schemas.openxmlformats.org/officeDocument/2006/relationships/image" Target="../media/image99.png"/><Relationship Id="rId2" Type="http://schemas.openxmlformats.org/officeDocument/2006/relationships/notesSlide" Target="../notesSlides/notesSlide32.xml"/><Relationship Id="rId16" Type="http://schemas.microsoft.com/office/2007/relationships/hdphoto" Target="../media/hdphoto10.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96.png"/><Relationship Id="rId5" Type="http://schemas.openxmlformats.org/officeDocument/2006/relationships/image" Target="../media/image9.png"/><Relationship Id="rId15" Type="http://schemas.openxmlformats.org/officeDocument/2006/relationships/image" Target="../media/image98.png"/><Relationship Id="rId10" Type="http://schemas.microsoft.com/office/2007/relationships/hdphoto" Target="../media/hdphoto7.wdp"/><Relationship Id="rId19" Type="http://schemas.openxmlformats.org/officeDocument/2006/relationships/image" Target="../media/image21.jpg"/><Relationship Id="rId4" Type="http://schemas.openxmlformats.org/officeDocument/2006/relationships/image" Target="../media/image14.png"/><Relationship Id="rId9" Type="http://schemas.openxmlformats.org/officeDocument/2006/relationships/image" Target="../media/image95.png"/><Relationship Id="rId14" Type="http://schemas.microsoft.com/office/2007/relationships/hdphoto" Target="../media/hdphoto9.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1.wdp"/><Relationship Id="rId7" Type="http://schemas.openxmlformats.org/officeDocument/2006/relationships/image" Target="../media/image12.sv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5.wdp"/><Relationship Id="rId10" Type="http://schemas.microsoft.com/office/2007/relationships/hdphoto" Target="../media/hdphoto12.wdp"/><Relationship Id="rId4" Type="http://schemas.openxmlformats.org/officeDocument/2006/relationships/image" Target="../media/image56.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97954" y="3078757"/>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497954" y="4431793"/>
            <a:ext cx="9005455" cy="523220"/>
          </a:xfrm>
          <a:prstGeom prst="rect">
            <a:avLst/>
          </a:prstGeom>
          <a:noFill/>
        </p:spPr>
        <p:txBody>
          <a:bodyPr wrap="square">
            <a:spAutoFit/>
          </a:bodyPr>
          <a:lstStyle/>
          <a:p>
            <a:pPr algn="ctr"/>
            <a:r>
              <a:rPr lang="en-US" sz="28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pic>
        <p:nvPicPr>
          <p:cNvPr id="16" name="Picture 15">
            <a:extLst>
              <a:ext uri="{FF2B5EF4-FFF2-40B4-BE49-F238E27FC236}">
                <a16:creationId xmlns:a16="http://schemas.microsoft.com/office/drawing/2014/main" id="{6DA75771-8FBD-4505-B4E0-DDA9359F0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52" y="5549900"/>
            <a:ext cx="1666875" cy="1171575"/>
          </a:xfrm>
          <a:prstGeom prst="rect">
            <a:avLst/>
          </a:prstGeom>
        </p:spPr>
      </p:pic>
      <p:sp>
        <p:nvSpPr>
          <p:cNvPr id="13" name="TextBox 12">
            <a:extLst>
              <a:ext uri="{FF2B5EF4-FFF2-40B4-BE49-F238E27FC236}">
                <a16:creationId xmlns:a16="http://schemas.microsoft.com/office/drawing/2014/main" id="{9BF520BE-BDD2-47AF-8247-A9CF982F6C7A}"/>
              </a:ext>
            </a:extLst>
          </p:cNvPr>
          <p:cNvSpPr txBox="1"/>
          <p:nvPr/>
        </p:nvSpPr>
        <p:spPr>
          <a:xfrm>
            <a:off x="1304135" y="5338583"/>
            <a:ext cx="9005455" cy="1200329"/>
          </a:xfrm>
          <a:prstGeom prst="rect">
            <a:avLst/>
          </a:prstGeom>
          <a:noFill/>
        </p:spPr>
        <p:txBody>
          <a:bodyPr wrap="square">
            <a:spAutoFit/>
          </a:bodyPr>
          <a:lstStyle/>
          <a:p>
            <a:pPr algn="ctr"/>
            <a:r>
              <a:rPr lang="en-US" sz="2400" dirty="0">
                <a:latin typeface="Georgia" panose="02040502050405020303" pitchFamily="18" charset="0"/>
              </a:rPr>
              <a:t>Examiners</a:t>
            </a:r>
          </a:p>
          <a:p>
            <a:pPr marL="457200" indent="-457200" algn="ctr">
              <a:buAutoNum type="arabicPeriod"/>
            </a:pPr>
            <a:r>
              <a:rPr lang="en-US" sz="2400" dirty="0">
                <a:latin typeface="Georgia" panose="02040502050405020303" pitchFamily="18" charset="0"/>
              </a:rPr>
              <a:t>Prof. Dr. Max Happel</a:t>
            </a:r>
          </a:p>
          <a:p>
            <a:pPr marL="457200" indent="-457200" algn="ctr">
              <a:buAutoNum type="arabicPeriod"/>
            </a:pPr>
            <a:r>
              <a:rPr lang="en-US" sz="2400" dirty="0">
                <a:latin typeface="Georgia" panose="02040502050405020303" pitchFamily="18" charset="0"/>
              </a:rPr>
              <a:t>Prof. Dr. Frank Ohl</a:t>
            </a:r>
          </a:p>
        </p:txBody>
      </p:sp>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2/20/24 7:57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2/20/24 7:57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478963" y="4061039"/>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180083" y="1613429"/>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0572D532-2B4D-576C-7BFE-B08FDB4BD91B}"/>
            </a:ext>
          </a:extLst>
        </p:cNvPr>
        <p:cNvGrpSpPr/>
        <p:nvPr/>
      </p:nvGrpSpPr>
      <p:grpSpPr>
        <a:xfrm>
          <a:off x="0" y="0"/>
          <a:ext cx="0" cy="0"/>
          <a:chOff x="0" y="0"/>
          <a:chExt cx="0" cy="0"/>
        </a:xfrm>
      </p:grpSpPr>
      <p:sp>
        <p:nvSpPr>
          <p:cNvPr id="12" name="Date Placeholder 11">
            <a:extLst>
              <a:ext uri="{FF2B5EF4-FFF2-40B4-BE49-F238E27FC236}">
                <a16:creationId xmlns:a16="http://schemas.microsoft.com/office/drawing/2014/main" id="{475D48AD-AB4F-2A9D-F0A1-ADAEC7A2CCC9}"/>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2/20/24 7:57 AM</a:t>
            </a:fld>
            <a:endParaRPr lang="en-DE"/>
          </a:p>
        </p:txBody>
      </p:sp>
      <p:sp>
        <p:nvSpPr>
          <p:cNvPr id="13" name="Slide Number Placeholder 12">
            <a:extLst>
              <a:ext uri="{FF2B5EF4-FFF2-40B4-BE49-F238E27FC236}">
                <a16:creationId xmlns:a16="http://schemas.microsoft.com/office/drawing/2014/main" id="{EB5074B0-5334-3BBB-6B8F-23F09E3DC40E}"/>
              </a:ext>
            </a:extLst>
          </p:cNvPr>
          <p:cNvSpPr>
            <a:spLocks noGrp="1"/>
          </p:cNvSpPr>
          <p:nvPr>
            <p:ph type="sldNum" sz="quarter" idx="12"/>
          </p:nvPr>
        </p:nvSpPr>
        <p:spPr/>
        <p:txBody>
          <a:bodyPr/>
          <a:lstStyle/>
          <a:p>
            <a:fld id="{8D002933-DA69-4593-A8BE-46BA8199777B}" type="slidenum">
              <a:rPr lang="en-DE" smtClean="0"/>
              <a:t>12</a:t>
            </a:fld>
            <a:endParaRPr lang="en-DE"/>
          </a:p>
        </p:txBody>
      </p:sp>
      <p:sp>
        <p:nvSpPr>
          <p:cNvPr id="3" name="Rectangle: Rounded Corners 2">
            <a:extLst>
              <a:ext uri="{FF2B5EF4-FFF2-40B4-BE49-F238E27FC236}">
                <a16:creationId xmlns:a16="http://schemas.microsoft.com/office/drawing/2014/main" id="{376F71F5-4C15-4E77-9710-FA51F409412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7476120B-05D6-DED8-FC38-5E8EDBF27AA4}"/>
              </a:ext>
            </a:extLst>
          </p:cNvPr>
          <p:cNvSpPr/>
          <p:nvPr/>
        </p:nvSpPr>
        <p:spPr>
          <a:xfrm>
            <a:off x="3146946" y="-2351"/>
            <a:ext cx="5674372"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E5F3DF35-2813-7CDC-9B8A-F7D8FD669954}"/>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8E16AE5D-EAD0-E995-61B1-3207FAE90301}"/>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C831FA02-CC76-D335-5BF3-E0F15FF5E313}"/>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43E370C9-A118-B7C8-4A6F-D4D4DD4A9E94}"/>
              </a:ext>
            </a:extLst>
          </p:cNvPr>
          <p:cNvSpPr txBox="1"/>
          <p:nvPr/>
        </p:nvSpPr>
        <p:spPr>
          <a:xfrm>
            <a:off x="8953500" y="3432472"/>
            <a:ext cx="32385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5BEA1A97-F72F-9D1A-A896-51C39065D14C}"/>
              </a:ext>
            </a:extLst>
          </p:cNvPr>
          <p:cNvPicPr>
            <a:picLocks noChangeAspect="1"/>
          </p:cNvPicPr>
          <p:nvPr/>
        </p:nvPicPr>
        <p:blipFill>
          <a:blip r:embed="rId3"/>
          <a:stretch>
            <a:fillRect/>
          </a:stretch>
        </p:blipFill>
        <p:spPr>
          <a:xfrm>
            <a:off x="8806661" y="1513860"/>
            <a:ext cx="3253157" cy="1533890"/>
          </a:xfrm>
          <a:prstGeom prst="rect">
            <a:avLst/>
          </a:prstGeom>
        </p:spPr>
      </p:pic>
      <p:pic>
        <p:nvPicPr>
          <p:cNvPr id="4" name="Picture 3">
            <a:extLst>
              <a:ext uri="{FF2B5EF4-FFF2-40B4-BE49-F238E27FC236}">
                <a16:creationId xmlns:a16="http://schemas.microsoft.com/office/drawing/2014/main" id="{2010C857-B737-F311-6101-9DF8150D5B83}"/>
              </a:ext>
            </a:extLst>
          </p:cNvPr>
          <p:cNvPicPr>
            <a:picLocks noChangeAspect="1"/>
          </p:cNvPicPr>
          <p:nvPr/>
        </p:nvPicPr>
        <p:blipFill>
          <a:blip r:embed="rId4"/>
          <a:stretch>
            <a:fillRect/>
          </a:stretch>
        </p:blipFill>
        <p:spPr>
          <a:xfrm>
            <a:off x="5232283" y="1372423"/>
            <a:ext cx="3206774" cy="1816765"/>
          </a:xfrm>
          <a:prstGeom prst="rect">
            <a:avLst/>
          </a:prstGeom>
        </p:spPr>
      </p:pic>
      <p:grpSp>
        <p:nvGrpSpPr>
          <p:cNvPr id="6" name="Group 5">
            <a:extLst>
              <a:ext uri="{FF2B5EF4-FFF2-40B4-BE49-F238E27FC236}">
                <a16:creationId xmlns:a16="http://schemas.microsoft.com/office/drawing/2014/main" id="{20E63C7A-FE7E-B560-36B9-DAA621677BEA}"/>
              </a:ext>
            </a:extLst>
          </p:cNvPr>
          <p:cNvGrpSpPr/>
          <p:nvPr/>
        </p:nvGrpSpPr>
        <p:grpSpPr>
          <a:xfrm>
            <a:off x="5556341" y="3528155"/>
            <a:ext cx="2691239" cy="1200329"/>
            <a:chOff x="5556341" y="3528155"/>
            <a:chExt cx="2691239" cy="1200329"/>
          </a:xfrm>
        </p:grpSpPr>
        <p:sp>
          <p:nvSpPr>
            <p:cNvPr id="2" name="TextBox 1">
              <a:extLst>
                <a:ext uri="{FF2B5EF4-FFF2-40B4-BE49-F238E27FC236}">
                  <a16:creationId xmlns:a16="http://schemas.microsoft.com/office/drawing/2014/main" id="{BA49F9D0-9675-064F-2A37-BF413A85842C}"/>
                </a:ext>
              </a:extLst>
            </p:cNvPr>
            <p:cNvSpPr txBox="1"/>
            <p:nvPr/>
          </p:nvSpPr>
          <p:spPr>
            <a:xfrm>
              <a:off x="5556341" y="3528155"/>
              <a:ext cx="2691239" cy="1200329"/>
            </a:xfrm>
            <a:prstGeom prst="rect">
              <a:avLst/>
            </a:prstGeom>
            <a:noFill/>
          </p:spPr>
          <p:txBody>
            <a:bodyPr wrap="square">
              <a:spAutoFit/>
            </a:bodyPr>
            <a:lstStyle/>
            <a:p>
              <a:pPr algn="ctr"/>
              <a:r>
                <a:rPr lang="en-US" sz="2400" dirty="0">
                  <a:solidFill>
                    <a:schemeClr val="tx1"/>
                  </a:solidFill>
                </a:rPr>
                <a:t> frontal activity before an exploratory decision</a:t>
              </a:r>
            </a:p>
          </p:txBody>
        </p:sp>
        <p:sp>
          <p:nvSpPr>
            <p:cNvPr id="5" name="Arrow: Down 4">
              <a:extLst>
                <a:ext uri="{FF2B5EF4-FFF2-40B4-BE49-F238E27FC236}">
                  <a16:creationId xmlns:a16="http://schemas.microsoft.com/office/drawing/2014/main" id="{E258770F-62C4-EC38-D01A-26E96D010DF7}"/>
                </a:ext>
              </a:extLst>
            </p:cNvPr>
            <p:cNvSpPr/>
            <p:nvPr/>
          </p:nvSpPr>
          <p:spPr>
            <a:xfrm rot="10800000">
              <a:off x="5774727" y="3547769"/>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1301329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849BBF1-25AD-6E46-18D0-DA47038CB081}"/>
            </a:ext>
          </a:extLst>
        </p:cNvPr>
        <p:cNvGrpSpPr/>
        <p:nvPr/>
      </p:nvGrpSpPr>
      <p:grpSpPr>
        <a:xfrm>
          <a:off x="0" y="0"/>
          <a:ext cx="0" cy="0"/>
          <a:chOff x="0" y="0"/>
          <a:chExt cx="0" cy="0"/>
        </a:xfrm>
      </p:grpSpPr>
      <p:sp>
        <p:nvSpPr>
          <p:cNvPr id="12" name="Date Placeholder 11">
            <a:extLst>
              <a:ext uri="{FF2B5EF4-FFF2-40B4-BE49-F238E27FC236}">
                <a16:creationId xmlns:a16="http://schemas.microsoft.com/office/drawing/2014/main" id="{3EB0D932-78A8-841E-34A7-03D0293234B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2/20/24 7:57 AM</a:t>
            </a:fld>
            <a:endParaRPr lang="en-DE"/>
          </a:p>
        </p:txBody>
      </p:sp>
      <p:sp>
        <p:nvSpPr>
          <p:cNvPr id="13" name="Slide Number Placeholder 12">
            <a:extLst>
              <a:ext uri="{FF2B5EF4-FFF2-40B4-BE49-F238E27FC236}">
                <a16:creationId xmlns:a16="http://schemas.microsoft.com/office/drawing/2014/main" id="{D4D1BFFE-F7C9-0247-2DB6-3A5F0DB64D79}"/>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3" name="Rectangle: Rounded Corners 2">
            <a:extLst>
              <a:ext uri="{FF2B5EF4-FFF2-40B4-BE49-F238E27FC236}">
                <a16:creationId xmlns:a16="http://schemas.microsoft.com/office/drawing/2014/main" id="{C6FE639A-57E4-BD69-3EC3-51233333A03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F231A275-1F53-B1FC-A73D-BD74326B9924}"/>
              </a:ext>
            </a:extLst>
          </p:cNvPr>
          <p:cNvSpPr/>
          <p:nvPr/>
        </p:nvSpPr>
        <p:spPr>
          <a:xfrm>
            <a:off x="3146946" y="-2351"/>
            <a:ext cx="5674372"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0E57B18E-A344-110F-BAEA-F177E85B54DE}"/>
              </a:ext>
            </a:extLst>
          </p:cNvPr>
          <p:cNvSpPr/>
          <p:nvPr/>
        </p:nvSpPr>
        <p:spPr>
          <a:xfrm>
            <a:off x="1758760" y="-2351"/>
            <a:ext cx="4318474"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A88D0882-A342-9646-7856-3459260CB553}"/>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965F0957-1562-9E32-7E7D-50262475328D}"/>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0D4E85B5-D569-27FC-53FB-9D63670E9673}"/>
              </a:ext>
            </a:extLst>
          </p:cNvPr>
          <p:cNvSpPr txBox="1"/>
          <p:nvPr/>
        </p:nvSpPr>
        <p:spPr>
          <a:xfrm>
            <a:off x="8953500" y="3432472"/>
            <a:ext cx="32385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0FA93077-C91C-15B8-609C-8FF2FF037FD0}"/>
              </a:ext>
            </a:extLst>
          </p:cNvPr>
          <p:cNvPicPr>
            <a:picLocks noChangeAspect="1"/>
          </p:cNvPicPr>
          <p:nvPr/>
        </p:nvPicPr>
        <p:blipFill>
          <a:blip r:embed="rId3"/>
          <a:stretch>
            <a:fillRect/>
          </a:stretch>
        </p:blipFill>
        <p:spPr>
          <a:xfrm>
            <a:off x="8806661" y="1513860"/>
            <a:ext cx="3253157" cy="1533890"/>
          </a:xfrm>
          <a:prstGeom prst="rect">
            <a:avLst/>
          </a:prstGeom>
        </p:spPr>
      </p:pic>
      <p:pic>
        <p:nvPicPr>
          <p:cNvPr id="4" name="Picture 3">
            <a:extLst>
              <a:ext uri="{FF2B5EF4-FFF2-40B4-BE49-F238E27FC236}">
                <a16:creationId xmlns:a16="http://schemas.microsoft.com/office/drawing/2014/main" id="{7B595EC8-174B-75B9-27E6-985CE2496F14}"/>
              </a:ext>
            </a:extLst>
          </p:cNvPr>
          <p:cNvPicPr>
            <a:picLocks noChangeAspect="1"/>
          </p:cNvPicPr>
          <p:nvPr/>
        </p:nvPicPr>
        <p:blipFill>
          <a:blip r:embed="rId4"/>
          <a:stretch>
            <a:fillRect/>
          </a:stretch>
        </p:blipFill>
        <p:spPr>
          <a:xfrm>
            <a:off x="6288247" y="1613777"/>
            <a:ext cx="2486958" cy="1408961"/>
          </a:xfrm>
          <a:prstGeom prst="rect">
            <a:avLst/>
          </a:prstGeom>
        </p:spPr>
      </p:pic>
      <p:grpSp>
        <p:nvGrpSpPr>
          <p:cNvPr id="6" name="Group 5">
            <a:extLst>
              <a:ext uri="{FF2B5EF4-FFF2-40B4-BE49-F238E27FC236}">
                <a16:creationId xmlns:a16="http://schemas.microsoft.com/office/drawing/2014/main" id="{0EA9B385-5EA1-580C-A6FE-4B96C060A54E}"/>
              </a:ext>
            </a:extLst>
          </p:cNvPr>
          <p:cNvGrpSpPr/>
          <p:nvPr/>
        </p:nvGrpSpPr>
        <p:grpSpPr>
          <a:xfrm>
            <a:off x="6279525" y="3715293"/>
            <a:ext cx="2486958" cy="1200329"/>
            <a:chOff x="5556341" y="3528155"/>
            <a:chExt cx="2691239" cy="1200329"/>
          </a:xfrm>
        </p:grpSpPr>
        <p:sp>
          <p:nvSpPr>
            <p:cNvPr id="2" name="TextBox 1">
              <a:extLst>
                <a:ext uri="{FF2B5EF4-FFF2-40B4-BE49-F238E27FC236}">
                  <a16:creationId xmlns:a16="http://schemas.microsoft.com/office/drawing/2014/main" id="{0FA6A48D-9D93-A519-BDE0-B93D2C62560E}"/>
                </a:ext>
              </a:extLst>
            </p:cNvPr>
            <p:cNvSpPr txBox="1"/>
            <p:nvPr/>
          </p:nvSpPr>
          <p:spPr>
            <a:xfrm>
              <a:off x="5556341" y="3528155"/>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5" name="Arrow: Down 4">
              <a:extLst>
                <a:ext uri="{FF2B5EF4-FFF2-40B4-BE49-F238E27FC236}">
                  <a16:creationId xmlns:a16="http://schemas.microsoft.com/office/drawing/2014/main" id="{F8086F43-D34A-0FEC-557F-46BD5468939A}"/>
                </a:ext>
              </a:extLst>
            </p:cNvPr>
            <p:cNvSpPr/>
            <p:nvPr/>
          </p:nvSpPr>
          <p:spPr>
            <a:xfrm rot="10800000">
              <a:off x="5722648" y="3579853"/>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grpSp>
      <p:sp>
        <p:nvSpPr>
          <p:cNvPr id="7" name="TextBox 6">
            <a:extLst>
              <a:ext uri="{FF2B5EF4-FFF2-40B4-BE49-F238E27FC236}">
                <a16:creationId xmlns:a16="http://schemas.microsoft.com/office/drawing/2014/main" id="{64EC968F-B777-876A-F441-A574D92FE660}"/>
              </a:ext>
            </a:extLst>
          </p:cNvPr>
          <p:cNvSpPr txBox="1"/>
          <p:nvPr/>
        </p:nvSpPr>
        <p:spPr>
          <a:xfrm>
            <a:off x="2482739" y="3838416"/>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9" name="Picture 8">
            <a:extLst>
              <a:ext uri="{FF2B5EF4-FFF2-40B4-BE49-F238E27FC236}">
                <a16:creationId xmlns:a16="http://schemas.microsoft.com/office/drawing/2014/main" id="{AFE0BDE5-2C65-4828-A388-99C83E8F14B1}"/>
              </a:ext>
            </a:extLst>
          </p:cNvPr>
          <p:cNvPicPr>
            <a:picLocks noChangeAspect="1"/>
          </p:cNvPicPr>
          <p:nvPr/>
        </p:nvPicPr>
        <p:blipFill>
          <a:blip r:embed="rId5"/>
          <a:stretch>
            <a:fillRect/>
          </a:stretch>
        </p:blipFill>
        <p:spPr>
          <a:xfrm>
            <a:off x="3715321" y="1331482"/>
            <a:ext cx="2317268" cy="2100990"/>
          </a:xfrm>
          <a:prstGeom prst="rect">
            <a:avLst/>
          </a:prstGeom>
        </p:spPr>
      </p:pic>
    </p:spTree>
    <p:extLst>
      <p:ext uri="{BB962C8B-B14F-4D97-AF65-F5344CB8AC3E}">
        <p14:creationId xmlns:p14="http://schemas.microsoft.com/office/powerpoint/2010/main" val="16737700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5"/>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6"/>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061166" y="440488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2/20/24 7:57 AM</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10">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10">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10">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3963969" y="3553526"/>
            <a:ext cx="4142994" cy="646331"/>
          </a:xfrm>
          <a:prstGeom prst="rect">
            <a:avLst/>
          </a:prstGeom>
          <a:noFill/>
        </p:spPr>
        <p:txBody>
          <a:bodyPr wrap="none" rtlCol="0">
            <a:spAutoFit/>
          </a:bodyPr>
          <a:lstStyle/>
          <a:p>
            <a:r>
              <a:rPr lang="en-US" dirty="0"/>
              <a:t>1. Exponential decay of reward probability</a:t>
            </a:r>
          </a:p>
          <a:p>
            <a:r>
              <a:rPr lang="en-US" dirty="0"/>
              <a:t>2. Varying initial reward probabilities</a:t>
            </a:r>
          </a:p>
        </p:txBody>
      </p:sp>
      <p:pic>
        <p:nvPicPr>
          <p:cNvPr id="9" name="Picture 8">
            <a:extLst>
              <a:ext uri="{FF2B5EF4-FFF2-40B4-BE49-F238E27FC236}">
                <a16:creationId xmlns:a16="http://schemas.microsoft.com/office/drawing/2014/main" id="{E7D3E689-2BD1-43EC-93B4-5DFED2F20B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28438" y="754184"/>
            <a:ext cx="963562" cy="1281538"/>
          </a:xfrm>
          <a:prstGeom prst="rect">
            <a:avLst/>
          </a:prstGeom>
        </p:spPr>
      </p:pic>
      <p:sp>
        <p:nvSpPr>
          <p:cNvPr id="21" name="TextBox 20">
            <a:extLst>
              <a:ext uri="{FF2B5EF4-FFF2-40B4-BE49-F238E27FC236}">
                <a16:creationId xmlns:a16="http://schemas.microsoft.com/office/drawing/2014/main" id="{C3B949E5-34D2-41EA-803A-80B691CA4B34}"/>
              </a:ext>
            </a:extLst>
          </p:cNvPr>
          <p:cNvSpPr txBox="1"/>
          <p:nvPr/>
        </p:nvSpPr>
        <p:spPr>
          <a:xfrm>
            <a:off x="3963969" y="3171644"/>
            <a:ext cx="4198137" cy="369332"/>
          </a:xfrm>
          <a:prstGeom prst="rect">
            <a:avLst/>
          </a:prstGeom>
          <a:noFill/>
        </p:spPr>
        <p:txBody>
          <a:bodyPr wrap="none" rtlCol="0">
            <a:spAutoFit/>
          </a:bodyPr>
          <a:lstStyle/>
          <a:p>
            <a:r>
              <a:rPr lang="en-US" b="1" u="sng" dirty="0"/>
              <a:t>Steps towards introducing the uncertainty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mediacall" presetSubtype="0" fill="hold" nodeType="withEffect">
                                  <p:stCondLst>
                                    <p:cond delay="0"/>
                                  </p:stCondLst>
                                  <p:childTnLst>
                                    <p:cmd type="call" cmd="playFrom(0.0)">
                                      <p:cBhvr>
                                        <p:cTn id="52"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2/20/24 7:57 AM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15</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pic>
        <p:nvPicPr>
          <p:cNvPr id="12" name="Picture 11">
            <a:extLst>
              <a:ext uri="{FF2B5EF4-FFF2-40B4-BE49-F238E27FC236}">
                <a16:creationId xmlns:a16="http://schemas.microsoft.com/office/drawing/2014/main" id="{52E682FA-560A-49CC-94F0-7127822319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754831"/>
            <a:ext cx="752244" cy="817814"/>
          </a:xfrm>
          <a:prstGeom prst="rect">
            <a:avLst/>
          </a:prstGeom>
        </p:spPr>
      </p:pic>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7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7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8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8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8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9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9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9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4"/>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3CC1A-F82D-13A1-DE0B-AC4DEBDFEB6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A27D6D5-74C2-ED63-0BE7-8FF758A54D9D}"/>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E2452CF8-EDB8-E591-F3B7-D8EA706693C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CD24055A-6F94-5777-34DB-ADECFBF3596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EBCDCA6A-E2F0-A9E0-1FDA-D2064CFD7672}"/>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DB067EDC-9012-98F3-AABA-760A7608C25B}"/>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E3576A4E-593C-3852-B9CD-4B5F70422734}"/>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B25ABE88-E9ED-961A-E437-1991B9C9EA34}"/>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1F50FC8D-CFBD-7D43-B607-EADB3F525DCC}"/>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558E4B1-96C3-D7CE-BF74-F4C15869BB86}"/>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D08663F7-9ABF-848E-D85A-639C51FC6B55}"/>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281F6266-7BA1-C963-E7A6-95E9B08CC663}"/>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78C8C9F1-6CA8-BCC3-04F6-8BF32DC66A7E}"/>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1216FF3-7021-568A-1046-B11A1F95AC53}"/>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430DC43C-C4FB-ECBD-0FA8-48F46EF065DE}"/>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8088FA59-D16E-A687-3C0D-1FB16714DCAB}"/>
              </a:ext>
            </a:extLst>
          </p:cNvPr>
          <p:cNvGrpSpPr/>
          <p:nvPr/>
        </p:nvGrpSpPr>
        <p:grpSpPr>
          <a:xfrm>
            <a:off x="9337927" y="1730035"/>
            <a:ext cx="1943602" cy="4585460"/>
            <a:chOff x="9567676" y="1930400"/>
            <a:chExt cx="1699700" cy="4010025"/>
          </a:xfrm>
        </p:grpSpPr>
        <p:grpSp>
          <p:nvGrpSpPr>
            <p:cNvPr id="26" name="Group 25">
              <a:extLst>
                <a:ext uri="{FF2B5EF4-FFF2-40B4-BE49-F238E27FC236}">
                  <a16:creationId xmlns:a16="http://schemas.microsoft.com/office/drawing/2014/main" id="{DCD1D6D0-FE37-E2FF-5D64-E270EFB2A5C4}"/>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110554CB-7032-A06A-05FF-0CFD580522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610478DA-A270-4475-5572-58B441E93F9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2C6C4A0F-CD7C-D6F2-1F33-F3C51BD23E41}"/>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1EEFEE35-38EA-8FE4-D828-BFA9BAB8027D}"/>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1CCEBFBC-850C-E666-42AE-9770432EB887}"/>
                </a:ext>
              </a:extLst>
            </p:cNvPr>
            <p:cNvSpPr/>
            <p:nvPr/>
          </p:nvSpPr>
          <p:spPr>
            <a:xfrm>
              <a:off x="9567676" y="3958668"/>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69BFDF6-DC07-362A-BB58-5277857BAA3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FC08D7E9-AA98-7E98-5586-6C61D20D0873}"/>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B1EDF30A-6D2E-EA7F-E5F9-868AAEF63AC7}"/>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4834F845-18EF-F743-CB45-8446CC58E61A}"/>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4E3BA028-A674-0612-D0B5-418D063EE31F}"/>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C894181A-89C3-D8D6-44ED-D12BF080212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EF497DB4-3964-51AD-3107-B182399F4BD5}"/>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C306ACE6-4C52-97CE-8E36-BCA30F8A1D39}"/>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8A9BC5FD-0EF4-8A1D-957B-59D17090CE53}"/>
              </a:ext>
            </a:extLst>
          </p:cNvPr>
          <p:cNvSpPr>
            <a:spLocks noGrp="1"/>
          </p:cNvSpPr>
          <p:nvPr>
            <p:ph type="dt" sz="half" idx="10"/>
          </p:nvPr>
        </p:nvSpPr>
        <p:spPr/>
        <p:txBody>
          <a:bodyPr/>
          <a:lstStyle/>
          <a:p>
            <a:fld id="{CCDA0414-A6D6-4D22-BD4A-EC431B3AEB0B}" type="datetime8">
              <a:rPr lang="en-DE" smtClean="0"/>
              <a:t>2/20/24 7:57 AM</a:t>
            </a:fld>
            <a:endParaRPr lang="en-DE"/>
          </a:p>
        </p:txBody>
      </p:sp>
      <p:sp>
        <p:nvSpPr>
          <p:cNvPr id="10" name="Slide Number Placeholder 9">
            <a:extLst>
              <a:ext uri="{FF2B5EF4-FFF2-40B4-BE49-F238E27FC236}">
                <a16:creationId xmlns:a16="http://schemas.microsoft.com/office/drawing/2014/main" id="{A355E234-9525-3B37-2EA7-0B72552EA33F}"/>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96" name="Picture 95">
            <a:extLst>
              <a:ext uri="{FF2B5EF4-FFF2-40B4-BE49-F238E27FC236}">
                <a16:creationId xmlns:a16="http://schemas.microsoft.com/office/drawing/2014/main" id="{86786345-B019-F332-770E-F09B8D2CCA2B}"/>
              </a:ext>
            </a:extLst>
          </p:cNvPr>
          <p:cNvPicPr>
            <a:picLocks noChangeAspect="1"/>
          </p:cNvPicPr>
          <p:nvPr/>
        </p:nvPicPr>
        <p:blipFill>
          <a:blip r:embed="rId10"/>
          <a:stretch>
            <a:fillRect/>
          </a:stretch>
        </p:blipFill>
        <p:spPr>
          <a:xfrm>
            <a:off x="11353800" y="4478121"/>
            <a:ext cx="777120" cy="1571282"/>
          </a:xfrm>
          <a:prstGeom prst="rect">
            <a:avLst/>
          </a:prstGeom>
        </p:spPr>
      </p:pic>
      <p:pic>
        <p:nvPicPr>
          <p:cNvPr id="12" name="Picture 11">
            <a:extLst>
              <a:ext uri="{FF2B5EF4-FFF2-40B4-BE49-F238E27FC236}">
                <a16:creationId xmlns:a16="http://schemas.microsoft.com/office/drawing/2014/main" id="{D69943E5-5710-435C-520A-10894A29CC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754831"/>
            <a:ext cx="752244" cy="817814"/>
          </a:xfrm>
          <a:prstGeom prst="rect">
            <a:avLst/>
          </a:prstGeom>
        </p:spPr>
      </p:pic>
    </p:spTree>
    <p:extLst>
      <p:ext uri="{BB962C8B-B14F-4D97-AF65-F5344CB8AC3E}">
        <p14:creationId xmlns:p14="http://schemas.microsoft.com/office/powerpoint/2010/main" val="407510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2/20/24 7:57 AM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44B37E-4B5B-E22C-E3E9-8D6CBE5BF939}"/>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606ECEA5-0283-B69A-A2AB-8F1ED21B5554}"/>
              </a:ext>
            </a:extLst>
          </p:cNvPr>
          <p:cNvPicPr>
            <a:picLocks noChangeAspect="1"/>
          </p:cNvPicPr>
          <p:nvPr/>
        </p:nvPicPr>
        <p:blipFill rotWithShape="1">
          <a:blip r:embed="rId3"/>
          <a:srcRect l="10142" t="22290"/>
          <a:stretch/>
        </p:blipFill>
        <p:spPr>
          <a:xfrm>
            <a:off x="-1084" y="3915391"/>
            <a:ext cx="3651928" cy="1641634"/>
          </a:xfrm>
          <a:prstGeom prst="rect">
            <a:avLst/>
          </a:prstGeom>
        </p:spPr>
      </p:pic>
      <p:grpSp>
        <p:nvGrpSpPr>
          <p:cNvPr id="28" name="Group 27">
            <a:extLst>
              <a:ext uri="{FF2B5EF4-FFF2-40B4-BE49-F238E27FC236}">
                <a16:creationId xmlns:a16="http://schemas.microsoft.com/office/drawing/2014/main" id="{89233E79-F8C7-B132-32FD-CD3F4E65589E}"/>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278DDAAB-A184-0F8D-AB43-6F41342C3B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E9DFE9EA-0549-C446-5BC0-EB9E8B6FF6E1}"/>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4331FDA-F90F-3EE1-6CEA-C543EC9AEC4B}"/>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7E457713-C260-18B6-17AC-A3B1AFCD9D9D}"/>
              </a:ext>
            </a:extLst>
          </p:cNvPr>
          <p:cNvPicPr>
            <a:picLocks noChangeAspect="1"/>
          </p:cNvPicPr>
          <p:nvPr/>
        </p:nvPicPr>
        <p:blipFill rotWithShape="1">
          <a:blip r:embed="rId4"/>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5C5BA03A-C97C-9F30-3C15-B488411F0E81}"/>
              </a:ext>
            </a:extLst>
          </p:cNvPr>
          <p:cNvSpPr txBox="1">
            <a:spLocks/>
          </p:cNvSpPr>
          <p:nvPr/>
        </p:nvSpPr>
        <p:spPr>
          <a:xfrm>
            <a:off x="130036" y="-2844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does the animal behave?</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43CE4932-1BB0-DED8-604B-1065F1984136}"/>
              </a:ext>
            </a:extLst>
          </p:cNvPr>
          <p:cNvSpPr>
            <a:spLocks noGrp="1"/>
          </p:cNvSpPr>
          <p:nvPr>
            <p:ph type="dt" sz="half" idx="10"/>
          </p:nvPr>
        </p:nvSpPr>
        <p:spPr/>
        <p:txBody>
          <a:bodyPr/>
          <a:lstStyle/>
          <a:p>
            <a:fld id="{29A5FE4E-7AA4-45DB-B62C-902B858D822E}" type="datetime8">
              <a:rPr lang="en-DE" smtClean="0"/>
              <a:t>2/20/24 7:57 AM</a:t>
            </a:fld>
            <a:endParaRPr lang="en-DE" dirty="0"/>
          </a:p>
        </p:txBody>
      </p:sp>
      <p:sp>
        <p:nvSpPr>
          <p:cNvPr id="6" name="Slide Number Placeholder 5">
            <a:extLst>
              <a:ext uri="{FF2B5EF4-FFF2-40B4-BE49-F238E27FC236}">
                <a16:creationId xmlns:a16="http://schemas.microsoft.com/office/drawing/2014/main" id="{3C03508E-7B75-E5EB-5C90-7F9A82D7DE2E}"/>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8" name="Picture 17">
            <a:extLst>
              <a:ext uri="{FF2B5EF4-FFF2-40B4-BE49-F238E27FC236}">
                <a16:creationId xmlns:a16="http://schemas.microsoft.com/office/drawing/2014/main" id="{9CE7A844-007D-1474-139D-6C4EE460C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EFDEE0DE-7A6A-07FB-C494-6858DFB60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B23F479F-305B-5D56-D1FC-51B566F9C667}"/>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514DECFB-1E50-70C3-C94B-135E19D60948}"/>
              </a:ext>
            </a:extLst>
          </p:cNvPr>
          <p:cNvGrpSpPr/>
          <p:nvPr/>
        </p:nvGrpSpPr>
        <p:grpSpPr>
          <a:xfrm>
            <a:off x="3592051" y="4380037"/>
            <a:ext cx="3071383" cy="492083"/>
            <a:chOff x="3260072" y="4363553"/>
            <a:chExt cx="3071383" cy="492083"/>
          </a:xfrm>
        </p:grpSpPr>
        <p:sp>
          <p:nvSpPr>
            <p:cNvPr id="20" name="TextBox 19">
              <a:extLst>
                <a:ext uri="{FF2B5EF4-FFF2-40B4-BE49-F238E27FC236}">
                  <a16:creationId xmlns:a16="http://schemas.microsoft.com/office/drawing/2014/main" id="{400E4BB8-AB9D-3D42-7751-05916199741E}"/>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029FDCA8-001C-1B4F-CB60-86D489B25630}"/>
                </a:ext>
              </a:extLst>
            </p:cNvPr>
            <p:cNvSpPr txBox="1"/>
            <p:nvPr/>
          </p:nvSpPr>
          <p:spPr>
            <a:xfrm>
              <a:off x="5262321" y="4393971"/>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A9453D9C-9611-6B8C-E00E-72515FE51864}"/>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19471DD2-62E9-F572-6BE1-FCFDDDA3AF01}"/>
                </a:ext>
              </a:extLst>
            </p:cNvPr>
            <p:cNvSpPr/>
            <p:nvPr/>
          </p:nvSpPr>
          <p:spPr>
            <a:xfrm rot="10800000">
              <a:off x="5052916" y="4430888"/>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33" name="Arrow: Down 32">
              <a:extLst>
                <a:ext uri="{FF2B5EF4-FFF2-40B4-BE49-F238E27FC236}">
                  <a16:creationId xmlns:a16="http://schemas.microsoft.com/office/drawing/2014/main" id="{971D0D04-0A21-4BF8-8EF4-4FFC13305A7D}"/>
                </a:ext>
              </a:extLst>
            </p:cNvPr>
            <p:cNvSpPr/>
            <p:nvPr/>
          </p:nvSpPr>
          <p:spPr>
            <a:xfrm rot="10800000">
              <a:off x="3260072" y="442345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0DCEC73E-FE82-9B0C-FEDA-7A2ADB511EDD}"/>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E5620401-0437-5D90-F6AF-803782E77B12}"/>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675A3786-50BD-EA31-B262-6C4EC7EAD588}"/>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9A264CD9-66F3-74CD-95A5-EFB19AD69F3C}"/>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9E50D685-9916-F64A-60AC-8282AC3B116E}"/>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8CECC66A-43C4-7A9B-D749-4AC2F0961DD4}"/>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C771B7-7362-9318-07EB-2D80787D3B99}"/>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49C771B7-7362-9318-07EB-2D80787D3B99}"/>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7"/>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8646D2E1-C83B-EA63-AF10-C3B87E209847}"/>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sp>
        <p:nvSpPr>
          <p:cNvPr id="36" name="TextBox 35">
            <a:extLst>
              <a:ext uri="{FF2B5EF4-FFF2-40B4-BE49-F238E27FC236}">
                <a16:creationId xmlns:a16="http://schemas.microsoft.com/office/drawing/2014/main" id="{FB7EF247-03CB-4182-03A0-AFA9953349BF}"/>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083D403A-AF47-237E-C2D0-81A620DDDBF5}"/>
              </a:ext>
            </a:extLst>
          </p:cNvPr>
          <p:cNvSpPr txBox="1"/>
          <p:nvPr/>
        </p:nvSpPr>
        <p:spPr>
          <a:xfrm>
            <a:off x="7335522" y="2322879"/>
            <a:ext cx="4453270" cy="461665"/>
          </a:xfrm>
          <a:prstGeom prst="rect">
            <a:avLst/>
          </a:prstGeom>
          <a:noFill/>
        </p:spPr>
        <p:txBody>
          <a:bodyPr wrap="none" rtlCol="0">
            <a:spAutoFit/>
          </a:bodyPr>
          <a:lstStyle/>
          <a:p>
            <a:r>
              <a:rPr lang="en-US" sz="2400" dirty="0">
                <a:solidFill>
                  <a:srgbClr val="FF0000"/>
                </a:solidFill>
              </a:rPr>
              <a:t>When is the right time to explore?</a:t>
            </a:r>
          </a:p>
        </p:txBody>
      </p:sp>
      <p:sp>
        <p:nvSpPr>
          <p:cNvPr id="7" name="Rectangle 6">
            <a:extLst>
              <a:ext uri="{FF2B5EF4-FFF2-40B4-BE49-F238E27FC236}">
                <a16:creationId xmlns:a16="http://schemas.microsoft.com/office/drawing/2014/main" id="{8D4AC777-481F-E053-B354-8015B93D554E}"/>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CBC223-564B-FEDC-55FC-DA011ECFC21C}"/>
              </a:ext>
            </a:extLst>
          </p:cNvPr>
          <p:cNvSpPr txBox="1"/>
          <p:nvPr/>
        </p:nvSpPr>
        <p:spPr>
          <a:xfrm>
            <a:off x="7948821" y="1873883"/>
            <a:ext cx="3196068" cy="461665"/>
          </a:xfrm>
          <a:prstGeom prst="rect">
            <a:avLst/>
          </a:prstGeom>
          <a:noFill/>
        </p:spPr>
        <p:txBody>
          <a:bodyPr wrap="none" rtlCol="0">
            <a:spAutoFit/>
          </a:bodyPr>
          <a:lstStyle/>
          <a:p>
            <a:r>
              <a:rPr lang="en-US" sz="2400" dirty="0"/>
              <a:t>Spout leaving behaviour</a:t>
            </a:r>
          </a:p>
        </p:txBody>
      </p:sp>
      <p:sp>
        <p:nvSpPr>
          <p:cNvPr id="8" name="TextBox 7">
            <a:extLst>
              <a:ext uri="{FF2B5EF4-FFF2-40B4-BE49-F238E27FC236}">
                <a16:creationId xmlns:a16="http://schemas.microsoft.com/office/drawing/2014/main" id="{CD4B210E-2BDA-8540-0A74-F4E7A75E2B96}"/>
              </a:ext>
            </a:extLst>
          </p:cNvPr>
          <p:cNvSpPr txBox="1"/>
          <p:nvPr/>
        </p:nvSpPr>
        <p:spPr>
          <a:xfrm>
            <a:off x="7948821" y="1418011"/>
            <a:ext cx="3022366" cy="461665"/>
          </a:xfrm>
          <a:prstGeom prst="rect">
            <a:avLst/>
          </a:prstGeom>
          <a:noFill/>
        </p:spPr>
        <p:txBody>
          <a:bodyPr wrap="none" rtlCol="0">
            <a:spAutoFit/>
          </a:bodyPr>
          <a:lstStyle/>
          <a:p>
            <a:r>
              <a:rPr lang="en-US" sz="2400" b="1" u="sng" dirty="0"/>
              <a:t>Exploratory behaviour</a:t>
            </a:r>
          </a:p>
        </p:txBody>
      </p:sp>
    </p:spTree>
    <p:extLst>
      <p:ext uri="{BB962C8B-B14F-4D97-AF65-F5344CB8AC3E}">
        <p14:creationId xmlns:p14="http://schemas.microsoft.com/office/powerpoint/2010/main" val="7667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2"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1+#ppt_w/2"/>
                                          </p:val>
                                        </p:tav>
                                        <p:tav tm="100000">
                                          <p:val>
                                            <p:strVal val="#ppt_x"/>
                                          </p:val>
                                        </p:tav>
                                      </p:tavLst>
                                    </p:anim>
                                    <p:anim calcmode="lin" valueType="num">
                                      <p:cBhvr additive="base">
                                        <p:cTn id="6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5" grpId="1"/>
      <p:bldP spid="7" grpId="0" animBg="1"/>
      <p:bldP spid="3" grpId="0"/>
      <p:bldP spid="3" grpId="1"/>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B37E-4B5B-E22C-E3E9-8D6CBE5BF939}"/>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9233E79-F8C7-B132-32FD-CD3F4E65589E}"/>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278DDAAB-A184-0F8D-AB43-6F41342C3B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E9DFE9EA-0549-C446-5BC0-EB9E8B6FF6E1}"/>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4331FDA-F90F-3EE1-6CEA-C543EC9AEC4B}"/>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7E457713-C260-18B6-17AC-A3B1AFCD9D9D}"/>
              </a:ext>
            </a:extLst>
          </p:cNvPr>
          <p:cNvPicPr>
            <a:picLocks noChangeAspect="1"/>
          </p:cNvPicPr>
          <p:nvPr/>
        </p:nvPicPr>
        <p:blipFill rotWithShape="1">
          <a:blip r:embed="rId3"/>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5C5BA03A-C97C-9F30-3C15-B488411F0E81}"/>
              </a:ext>
            </a:extLst>
          </p:cNvPr>
          <p:cNvSpPr txBox="1">
            <a:spLocks/>
          </p:cNvSpPr>
          <p:nvPr/>
        </p:nvSpPr>
        <p:spPr>
          <a:xfrm>
            <a:off x="130036" y="-2844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does the animal behave?</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43CE4932-1BB0-DED8-604B-1065F1984136}"/>
              </a:ext>
            </a:extLst>
          </p:cNvPr>
          <p:cNvSpPr>
            <a:spLocks noGrp="1"/>
          </p:cNvSpPr>
          <p:nvPr>
            <p:ph type="dt" sz="half" idx="10"/>
          </p:nvPr>
        </p:nvSpPr>
        <p:spPr/>
        <p:txBody>
          <a:bodyPr/>
          <a:lstStyle/>
          <a:p>
            <a:fld id="{29A5FE4E-7AA4-45DB-B62C-902B858D822E}" type="datetime8">
              <a:rPr lang="en-DE" smtClean="0"/>
              <a:t>2/20/24 7:57 AM</a:t>
            </a:fld>
            <a:endParaRPr lang="en-DE" dirty="0"/>
          </a:p>
        </p:txBody>
      </p:sp>
      <p:sp>
        <p:nvSpPr>
          <p:cNvPr id="6" name="Slide Number Placeholder 5">
            <a:extLst>
              <a:ext uri="{FF2B5EF4-FFF2-40B4-BE49-F238E27FC236}">
                <a16:creationId xmlns:a16="http://schemas.microsoft.com/office/drawing/2014/main" id="{3C03508E-7B75-E5EB-5C90-7F9A82D7DE2E}"/>
              </a:ext>
            </a:extLst>
          </p:cNvPr>
          <p:cNvSpPr>
            <a:spLocks noGrp="1"/>
          </p:cNvSpPr>
          <p:nvPr>
            <p:ph type="sldNum" sz="quarter" idx="12"/>
          </p:nvPr>
        </p:nvSpPr>
        <p:spPr/>
        <p:txBody>
          <a:bodyPr/>
          <a:lstStyle/>
          <a:p>
            <a:fld id="{8D002933-DA69-4593-A8BE-46BA8199777B}" type="slidenum">
              <a:rPr lang="en-DE" smtClean="0"/>
              <a:t>19</a:t>
            </a:fld>
            <a:endParaRPr lang="en-DE"/>
          </a:p>
        </p:txBody>
      </p:sp>
      <p:pic>
        <p:nvPicPr>
          <p:cNvPr id="18" name="Picture 17">
            <a:extLst>
              <a:ext uri="{FF2B5EF4-FFF2-40B4-BE49-F238E27FC236}">
                <a16:creationId xmlns:a16="http://schemas.microsoft.com/office/drawing/2014/main" id="{9CE7A844-007D-1474-139D-6C4EE460C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EFDEE0DE-7A6A-07FB-C494-6858DFB60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B23F479F-305B-5D56-D1FC-51B566F9C667}"/>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34" name="Group 33">
            <a:extLst>
              <a:ext uri="{FF2B5EF4-FFF2-40B4-BE49-F238E27FC236}">
                <a16:creationId xmlns:a16="http://schemas.microsoft.com/office/drawing/2014/main" id="{0DCEC73E-FE82-9B0C-FEDA-7A2ADB511EDD}"/>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E5620401-0437-5D90-F6AF-803782E77B12}"/>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675A3786-50BD-EA31-B262-6C4EC7EAD588}"/>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9A264CD9-66F3-74CD-95A5-EFB19AD69F3C}"/>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9E50D685-9916-F64A-60AC-8282AC3B116E}"/>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8CECC66A-43C4-7A9B-D749-4AC2F0961DD4}"/>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C771B7-7362-9318-07EB-2D80787D3B99}"/>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49C771B7-7362-9318-07EB-2D80787D3B99}"/>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6"/>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8646D2E1-C83B-EA63-AF10-C3B87E209847}"/>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606ECEA5-0283-B69A-A2AB-8F1ED21B5554}"/>
              </a:ext>
            </a:extLst>
          </p:cNvPr>
          <p:cNvPicPr>
            <a:picLocks noChangeAspect="1"/>
          </p:cNvPicPr>
          <p:nvPr/>
        </p:nvPicPr>
        <p:blipFill rotWithShape="1">
          <a:blip r:embed="rId7"/>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FB7EF247-03CB-4182-03A0-AFA9953349BF}"/>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083D403A-AF47-237E-C2D0-81A620DDDBF5}"/>
              </a:ext>
            </a:extLst>
          </p:cNvPr>
          <p:cNvSpPr txBox="1"/>
          <p:nvPr/>
        </p:nvSpPr>
        <p:spPr>
          <a:xfrm>
            <a:off x="7335522" y="2322879"/>
            <a:ext cx="4453270" cy="461665"/>
          </a:xfrm>
          <a:prstGeom prst="rect">
            <a:avLst/>
          </a:prstGeom>
          <a:noFill/>
        </p:spPr>
        <p:txBody>
          <a:bodyPr wrap="none" rtlCol="0">
            <a:spAutoFit/>
          </a:bodyPr>
          <a:lstStyle/>
          <a:p>
            <a:r>
              <a:rPr lang="en-US" sz="2400" dirty="0">
                <a:solidFill>
                  <a:srgbClr val="FF0000"/>
                </a:solidFill>
              </a:rPr>
              <a:t>When is the right time to explore?</a:t>
            </a:r>
          </a:p>
        </p:txBody>
      </p:sp>
      <p:sp>
        <p:nvSpPr>
          <p:cNvPr id="7" name="Rectangle 6">
            <a:extLst>
              <a:ext uri="{FF2B5EF4-FFF2-40B4-BE49-F238E27FC236}">
                <a16:creationId xmlns:a16="http://schemas.microsoft.com/office/drawing/2014/main" id="{8D4AC777-481F-E053-B354-8015B93D554E}"/>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CBC223-564B-FEDC-55FC-DA011ECFC21C}"/>
              </a:ext>
            </a:extLst>
          </p:cNvPr>
          <p:cNvSpPr txBox="1"/>
          <p:nvPr/>
        </p:nvSpPr>
        <p:spPr>
          <a:xfrm>
            <a:off x="7948821" y="1873883"/>
            <a:ext cx="3196068" cy="461665"/>
          </a:xfrm>
          <a:prstGeom prst="rect">
            <a:avLst/>
          </a:prstGeom>
          <a:noFill/>
        </p:spPr>
        <p:txBody>
          <a:bodyPr wrap="none" rtlCol="0">
            <a:spAutoFit/>
          </a:bodyPr>
          <a:lstStyle/>
          <a:p>
            <a:r>
              <a:rPr lang="en-US" sz="2400" dirty="0"/>
              <a:t>Spout leaving behaviour</a:t>
            </a:r>
          </a:p>
        </p:txBody>
      </p:sp>
      <p:sp>
        <p:nvSpPr>
          <p:cNvPr id="8" name="TextBox 7">
            <a:extLst>
              <a:ext uri="{FF2B5EF4-FFF2-40B4-BE49-F238E27FC236}">
                <a16:creationId xmlns:a16="http://schemas.microsoft.com/office/drawing/2014/main" id="{CD4B210E-2BDA-8540-0A74-F4E7A75E2B96}"/>
              </a:ext>
            </a:extLst>
          </p:cNvPr>
          <p:cNvSpPr txBox="1"/>
          <p:nvPr/>
        </p:nvSpPr>
        <p:spPr>
          <a:xfrm>
            <a:off x="7948821" y="1418011"/>
            <a:ext cx="3022366" cy="461665"/>
          </a:xfrm>
          <a:prstGeom prst="rect">
            <a:avLst/>
          </a:prstGeom>
          <a:noFill/>
        </p:spPr>
        <p:txBody>
          <a:bodyPr wrap="none" rtlCol="0">
            <a:spAutoFit/>
          </a:bodyPr>
          <a:lstStyle/>
          <a:p>
            <a:r>
              <a:rPr lang="en-US" sz="2400" b="1" u="sng" dirty="0"/>
              <a:t>Exploratory behaviour</a:t>
            </a:r>
          </a:p>
        </p:txBody>
      </p:sp>
      <p:pic>
        <p:nvPicPr>
          <p:cNvPr id="33" name="Picture 32">
            <a:extLst>
              <a:ext uri="{FF2B5EF4-FFF2-40B4-BE49-F238E27FC236}">
                <a16:creationId xmlns:a16="http://schemas.microsoft.com/office/drawing/2014/main" id="{2BC96F42-9068-4340-93D4-24034DD417C9}"/>
              </a:ext>
            </a:extLst>
          </p:cNvPr>
          <p:cNvPicPr>
            <a:picLocks noChangeAspect="1"/>
          </p:cNvPicPr>
          <p:nvPr/>
        </p:nvPicPr>
        <p:blipFill rotWithShape="1">
          <a:blip r:embed="rId4">
            <a:extLst>
              <a:ext uri="{28A0092B-C50C-407E-A947-70E740481C1C}">
                <a14:useLocalDpi xmlns:a14="http://schemas.microsoft.com/office/drawing/2010/main" val="0"/>
              </a:ext>
            </a:extLst>
          </a:blip>
          <a:srcRect t="10783" b="8902"/>
          <a:stretch/>
        </p:blipFill>
        <p:spPr>
          <a:xfrm>
            <a:off x="7509726" y="1402127"/>
            <a:ext cx="3890060" cy="2635223"/>
          </a:xfrm>
          <a:prstGeom prst="rect">
            <a:avLst/>
          </a:prstGeom>
        </p:spPr>
      </p:pic>
      <p:sp>
        <p:nvSpPr>
          <p:cNvPr id="9" name="TextBox 8">
            <a:extLst>
              <a:ext uri="{FF2B5EF4-FFF2-40B4-BE49-F238E27FC236}">
                <a16:creationId xmlns:a16="http://schemas.microsoft.com/office/drawing/2014/main" id="{301D060E-C6CB-4A29-A32E-C9B99AA27BCD}"/>
              </a:ext>
            </a:extLst>
          </p:cNvPr>
          <p:cNvSpPr txBox="1"/>
          <p:nvPr/>
        </p:nvSpPr>
        <p:spPr>
          <a:xfrm>
            <a:off x="8766618" y="1637550"/>
            <a:ext cx="1692002" cy="461665"/>
          </a:xfrm>
          <a:prstGeom prst="rect">
            <a:avLst/>
          </a:prstGeom>
          <a:noFill/>
        </p:spPr>
        <p:txBody>
          <a:bodyPr wrap="none" rtlCol="0">
            <a:spAutoFit/>
          </a:bodyPr>
          <a:lstStyle/>
          <a:p>
            <a:r>
              <a:rPr lang="en-US" sz="2400" b="1" dirty="0"/>
              <a:t>Expectation</a:t>
            </a:r>
            <a:endParaRPr lang="en-DE" sz="2400" b="1" dirty="0"/>
          </a:p>
        </p:txBody>
      </p:sp>
      <p:grpSp>
        <p:nvGrpSpPr>
          <p:cNvPr id="37" name="Group 36">
            <a:extLst>
              <a:ext uri="{FF2B5EF4-FFF2-40B4-BE49-F238E27FC236}">
                <a16:creationId xmlns:a16="http://schemas.microsoft.com/office/drawing/2014/main" id="{6C65FB95-4AE3-4766-B69D-24B0D1061D74}"/>
              </a:ext>
            </a:extLst>
          </p:cNvPr>
          <p:cNvGrpSpPr/>
          <p:nvPr/>
        </p:nvGrpSpPr>
        <p:grpSpPr>
          <a:xfrm>
            <a:off x="3634570" y="4300655"/>
            <a:ext cx="3071383" cy="492083"/>
            <a:chOff x="3260072" y="4363553"/>
            <a:chExt cx="3071383" cy="492083"/>
          </a:xfrm>
        </p:grpSpPr>
        <p:sp>
          <p:nvSpPr>
            <p:cNvPr id="38" name="TextBox 37">
              <a:extLst>
                <a:ext uri="{FF2B5EF4-FFF2-40B4-BE49-F238E27FC236}">
                  <a16:creationId xmlns:a16="http://schemas.microsoft.com/office/drawing/2014/main" id="{4078D791-5CAD-40BB-95B4-3220D9F8E108}"/>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39" name="TextBox 38">
              <a:extLst>
                <a:ext uri="{FF2B5EF4-FFF2-40B4-BE49-F238E27FC236}">
                  <a16:creationId xmlns:a16="http://schemas.microsoft.com/office/drawing/2014/main" id="{97E79597-D9B0-4CE1-9942-F7AD28053118}"/>
                </a:ext>
              </a:extLst>
            </p:cNvPr>
            <p:cNvSpPr txBox="1"/>
            <p:nvPr/>
          </p:nvSpPr>
          <p:spPr>
            <a:xfrm>
              <a:off x="5262321" y="4393971"/>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40" name="Straight Arrow Connector 39">
              <a:extLst>
                <a:ext uri="{FF2B5EF4-FFF2-40B4-BE49-F238E27FC236}">
                  <a16:creationId xmlns:a16="http://schemas.microsoft.com/office/drawing/2014/main" id="{CA4051BF-FDAF-463A-8FB2-AB0024237051}"/>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Arrow: Down 40">
              <a:extLst>
                <a:ext uri="{FF2B5EF4-FFF2-40B4-BE49-F238E27FC236}">
                  <a16:creationId xmlns:a16="http://schemas.microsoft.com/office/drawing/2014/main" id="{C1926FCC-2C81-4693-B2A9-DD9D13C74322}"/>
                </a:ext>
              </a:extLst>
            </p:cNvPr>
            <p:cNvSpPr/>
            <p:nvPr/>
          </p:nvSpPr>
          <p:spPr>
            <a:xfrm rot="10800000">
              <a:off x="5052916" y="4430888"/>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42" name="Arrow: Down 41">
              <a:extLst>
                <a:ext uri="{FF2B5EF4-FFF2-40B4-BE49-F238E27FC236}">
                  <a16:creationId xmlns:a16="http://schemas.microsoft.com/office/drawing/2014/main" id="{31914AE8-9803-4487-9F95-FFC72934C81C}"/>
                </a:ext>
              </a:extLst>
            </p:cNvPr>
            <p:cNvSpPr/>
            <p:nvPr/>
          </p:nvSpPr>
          <p:spPr>
            <a:xfrm rot="10800000">
              <a:off x="3260072" y="442345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2366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par>
                                <p:cTn id="71" presetID="2" presetClass="entr" presetSubtype="2" fill="hold" grpId="0"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5" grpId="1"/>
      <p:bldP spid="7" grpId="0" animBg="1"/>
      <p:bldP spid="3" grpId="0"/>
      <p:bldP spid="3" grpId="1"/>
      <p:bldP spid="8" grpId="0"/>
      <p:bldP spid="8" grpId="1"/>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413325" y="1710705"/>
            <a:ext cx="1247434" cy="1659808"/>
          </a:xfrm>
          <a:prstGeom prst="rect">
            <a:avLst/>
          </a:prstGeom>
        </p:spPr>
      </p:pic>
      <p:pic>
        <p:nvPicPr>
          <p:cNvPr id="29" name="Picture 28">
            <a:extLst>
              <a:ext uri="{FF2B5EF4-FFF2-40B4-BE49-F238E27FC236}">
                <a16:creationId xmlns:a16="http://schemas.microsoft.com/office/drawing/2014/main" id="{3EB400B1-A79F-46E2-8C23-5D61750B0C87}"/>
              </a:ext>
            </a:extLst>
          </p:cNvPr>
          <p:cNvPicPr>
            <a:picLocks noChangeAspect="1"/>
          </p:cNvPicPr>
          <p:nvPr/>
        </p:nvPicPr>
        <p:blipFill>
          <a:blip r:embed="rId5"/>
          <a:stretch>
            <a:fillRect/>
          </a:stretch>
        </p:blipFill>
        <p:spPr>
          <a:xfrm>
            <a:off x="45992" y="16934"/>
            <a:ext cx="2540905" cy="875679"/>
          </a:xfrm>
          <a:prstGeom prst="rect">
            <a:avLst/>
          </a:prstGeom>
        </p:spPr>
      </p:pic>
      <p:pic>
        <p:nvPicPr>
          <p:cNvPr id="30" name="Picture 29">
            <a:extLst>
              <a:ext uri="{FF2B5EF4-FFF2-40B4-BE49-F238E27FC236}">
                <a16:creationId xmlns:a16="http://schemas.microsoft.com/office/drawing/2014/main" id="{449418A6-7A5F-4585-A478-B3DC1385E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pic>
        <p:nvPicPr>
          <p:cNvPr id="31" name="Picture 30">
            <a:extLst>
              <a:ext uri="{FF2B5EF4-FFF2-40B4-BE49-F238E27FC236}">
                <a16:creationId xmlns:a16="http://schemas.microsoft.com/office/drawing/2014/main" id="{1FAD1271-E341-4C1F-AE3A-8D5A0F1C0CDC}"/>
              </a:ext>
            </a:extLst>
          </p:cNvPr>
          <p:cNvPicPr>
            <a:picLocks noChangeAspect="1"/>
          </p:cNvPicPr>
          <p:nvPr/>
        </p:nvPicPr>
        <p:blipFill>
          <a:blip r:embed="rId7"/>
          <a:stretch>
            <a:fillRect/>
          </a:stretch>
        </p:blipFill>
        <p:spPr>
          <a:xfrm>
            <a:off x="10569659" y="6358885"/>
            <a:ext cx="1568282" cy="362590"/>
          </a:xfrm>
          <a:prstGeom prst="rect">
            <a:avLst/>
          </a:prstGeom>
        </p:spPr>
      </p:pic>
      <p:pic>
        <p:nvPicPr>
          <p:cNvPr id="33" name="Picture 32">
            <a:extLst>
              <a:ext uri="{FF2B5EF4-FFF2-40B4-BE49-F238E27FC236}">
                <a16:creationId xmlns:a16="http://schemas.microsoft.com/office/drawing/2014/main" id="{948053D4-5F88-490C-8F72-11D4E64D5D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66" y="5600254"/>
            <a:ext cx="1666875" cy="1171575"/>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20</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153669" y="3483818"/>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
        <p:nvSpPr>
          <p:cNvPr id="3" name="Rectangle 2">
            <a:extLst>
              <a:ext uri="{FF2B5EF4-FFF2-40B4-BE49-F238E27FC236}">
                <a16:creationId xmlns:a16="http://schemas.microsoft.com/office/drawing/2014/main" id="{BD589878-C6EF-4D3B-8E3C-097D572150EB}"/>
              </a:ext>
            </a:extLst>
          </p:cNvPr>
          <p:cNvSpPr/>
          <p:nvPr/>
        </p:nvSpPr>
        <p:spPr>
          <a:xfrm>
            <a:off x="207862" y="1166876"/>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ADEE9E93-43F6-4FB8-AC07-37603EA1044C}"/>
              </a:ext>
            </a:extLst>
          </p:cNvPr>
          <p:cNvSpPr/>
          <p:nvPr/>
        </p:nvSpPr>
        <p:spPr>
          <a:xfrm>
            <a:off x="1879926" y="1177923"/>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3"/>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par>
                                <p:cTn id="99" presetID="1" presetClass="exit" presetSubtype="0" fill="hold" grpId="1" nodeType="withEffect">
                                  <p:stCondLst>
                                    <p:cond delay="0"/>
                                  </p:stCondLst>
                                  <p:childTnLst>
                                    <p:set>
                                      <p:cBhvr>
                                        <p:cTn id="100" dur="1" fill="hold">
                                          <p:stCondLst>
                                            <p:cond delay="0"/>
                                          </p:stCondLst>
                                        </p:cTn>
                                        <p:tgtEl>
                                          <p:spTgt spid="7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 presetClass="entr" presetSubtype="2" repeatCount="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 calcmode="lin" valueType="num">
                                      <p:cBhvr additive="base">
                                        <p:cTn id="105" dur="500" fill="hold"/>
                                        <p:tgtEl>
                                          <p:spTgt spid="5"/>
                                        </p:tgtEl>
                                        <p:attrNameLst>
                                          <p:attrName>ppt_x</p:attrName>
                                        </p:attrNameLst>
                                      </p:cBhvr>
                                      <p:tavLst>
                                        <p:tav tm="0">
                                          <p:val>
                                            <p:strVal val="1+#ppt_w/2"/>
                                          </p:val>
                                        </p:tav>
                                        <p:tav tm="100000">
                                          <p:val>
                                            <p:strVal val="#ppt_x"/>
                                          </p:val>
                                        </p:tav>
                                      </p:tavLst>
                                    </p:anim>
                                    <p:anim calcmode="lin" valueType="num">
                                      <p:cBhvr additive="base">
                                        <p:cTn id="106" dur="500" fill="hold"/>
                                        <p:tgtEl>
                                          <p:spTgt spid="5"/>
                                        </p:tgtEl>
                                        <p:attrNameLst>
                                          <p:attrName>ppt_y</p:attrName>
                                        </p:attrNameLst>
                                      </p:cBhvr>
                                      <p:tavLst>
                                        <p:tav tm="0">
                                          <p:val>
                                            <p:strVal val="#ppt_y"/>
                                          </p:val>
                                        </p:tav>
                                        <p:tav tm="100000">
                                          <p:val>
                                            <p:strVal val="#ppt_y"/>
                                          </p:val>
                                        </p:tav>
                                      </p:tavLst>
                                    </p:anim>
                                  </p:childTnLst>
                                </p:cTn>
                              </p:par>
                              <p:par>
                                <p:cTn id="107" presetID="1" presetClass="exit"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P spid="3" grpId="0" animBg="1"/>
      <p:bldP spid="3" grpId="1" animBg="1"/>
      <p:bldP spid="70" grpId="0" animBg="1"/>
      <p:bldP spid="7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2/20/24 7:57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629248" y="3038474"/>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757835" y="3038474"/>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2/20/24 7:57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23</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pic>
        <p:nvPicPr>
          <p:cNvPr id="3" name="Graphic 2" descr="Sad face outline with solid fill">
            <a:extLst>
              <a:ext uri="{FF2B5EF4-FFF2-40B4-BE49-F238E27FC236}">
                <a16:creationId xmlns:a16="http://schemas.microsoft.com/office/drawing/2014/main" id="{3B593ACF-AB2C-45CF-FF36-8BB9A98E5C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68554" y="3272848"/>
            <a:ext cx="533061" cy="533061"/>
          </a:xfrm>
          <a:prstGeom prst="rect">
            <a:avLst/>
          </a:prstGeom>
        </p:spPr>
      </p:pic>
      <p:pic>
        <p:nvPicPr>
          <p:cNvPr id="8" name="Graphic 7" descr="Smiling face outline with solid fill">
            <a:extLst>
              <a:ext uri="{FF2B5EF4-FFF2-40B4-BE49-F238E27FC236}">
                <a16:creationId xmlns:a16="http://schemas.microsoft.com/office/drawing/2014/main" id="{C5999A39-8D8C-7321-11CE-1C25B0675E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41987" y="3308786"/>
            <a:ext cx="530352" cy="530352"/>
          </a:xfrm>
          <a:prstGeom prst="rect">
            <a:avLst/>
          </a:prstGeom>
        </p:spPr>
      </p:pic>
      <p:sp>
        <p:nvSpPr>
          <p:cNvPr id="2" name="TextBox 1">
            <a:extLst>
              <a:ext uri="{FF2B5EF4-FFF2-40B4-BE49-F238E27FC236}">
                <a16:creationId xmlns:a16="http://schemas.microsoft.com/office/drawing/2014/main" id="{3E96F03A-A2B3-73A9-B73C-516493ED86DF}"/>
              </a:ext>
            </a:extLst>
          </p:cNvPr>
          <p:cNvSpPr txBox="1"/>
          <p:nvPr/>
        </p:nvSpPr>
        <p:spPr>
          <a:xfrm>
            <a:off x="7966420" y="1007321"/>
            <a:ext cx="3292873" cy="369332"/>
          </a:xfrm>
          <a:prstGeom prst="rect">
            <a:avLst/>
          </a:prstGeom>
          <a:noFill/>
        </p:spPr>
        <p:txBody>
          <a:bodyPr wrap="square" rtlCol="0">
            <a:spAutoFit/>
          </a:bodyPr>
          <a:lstStyle/>
          <a:p>
            <a:r>
              <a:rPr lang="en-US" dirty="0"/>
              <a:t>Evidence accumulation over time</a:t>
            </a:r>
          </a:p>
        </p:txBody>
      </p:sp>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24</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6318854" y="893164"/>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
        <p:nvSpPr>
          <p:cNvPr id="3" name="Rectangle 2">
            <a:extLst>
              <a:ext uri="{FF2B5EF4-FFF2-40B4-BE49-F238E27FC236}">
                <a16:creationId xmlns:a16="http://schemas.microsoft.com/office/drawing/2014/main" id="{1A89C9AB-6A97-4C06-9F93-F2C1565C0FEE}"/>
              </a:ext>
            </a:extLst>
          </p:cNvPr>
          <p:cNvSpPr/>
          <p:nvPr/>
        </p:nvSpPr>
        <p:spPr>
          <a:xfrm>
            <a:off x="1054213" y="1542540"/>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36">
            <a:extLst>
              <a:ext uri="{FF2B5EF4-FFF2-40B4-BE49-F238E27FC236}">
                <a16:creationId xmlns:a16="http://schemas.microsoft.com/office/drawing/2014/main" id="{8DE53AD0-1AE2-4751-802A-DC92087C0A78}"/>
              </a:ext>
            </a:extLst>
          </p:cNvPr>
          <p:cNvSpPr/>
          <p:nvPr/>
        </p:nvSpPr>
        <p:spPr>
          <a:xfrm>
            <a:off x="1008660" y="5261879"/>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26" name="Group 25">
            <a:extLst>
              <a:ext uri="{FF2B5EF4-FFF2-40B4-BE49-F238E27FC236}">
                <a16:creationId xmlns:a16="http://schemas.microsoft.com/office/drawing/2014/main" id="{27E4E84A-AEA0-AC30-ED60-E369732CEFEC}"/>
              </a:ext>
            </a:extLst>
          </p:cNvPr>
          <p:cNvGrpSpPr/>
          <p:nvPr/>
        </p:nvGrpSpPr>
        <p:grpSpPr>
          <a:xfrm>
            <a:off x="8150529" y="3172104"/>
            <a:ext cx="3203271" cy="923330"/>
            <a:chOff x="6540785" y="4309743"/>
            <a:chExt cx="3203271" cy="923330"/>
          </a:xfrm>
        </p:grpSpPr>
        <p:sp>
          <p:nvSpPr>
            <p:cNvPr id="8" name="TextBox 7">
              <a:extLst>
                <a:ext uri="{FF2B5EF4-FFF2-40B4-BE49-F238E27FC236}">
                  <a16:creationId xmlns:a16="http://schemas.microsoft.com/office/drawing/2014/main" id="{A365EA72-05CA-020E-870A-B4D1549666FA}"/>
                </a:ext>
              </a:extLst>
            </p:cNvPr>
            <p:cNvSpPr txBox="1"/>
            <p:nvPr/>
          </p:nvSpPr>
          <p:spPr>
            <a:xfrm>
              <a:off x="6584537" y="4309743"/>
              <a:ext cx="3159519" cy="923330"/>
            </a:xfrm>
            <a:prstGeom prst="rect">
              <a:avLst/>
            </a:prstGeom>
            <a:noFill/>
          </p:spPr>
          <p:txBody>
            <a:bodyPr wrap="none" rtlCol="0">
              <a:spAutoFit/>
            </a:bodyPr>
            <a:lstStyle/>
            <a:p>
              <a:r>
                <a:rPr lang="en-US" b="1" u="sng" dirty="0"/>
                <a:t>Hypothesis</a:t>
              </a:r>
            </a:p>
            <a:p>
              <a:r>
                <a:rPr lang="en-US" dirty="0"/>
                <a:t>Superficial layers </a:t>
              </a:r>
              <a:r>
                <a:rPr lang="en-US" dirty="0">
                  <a:sym typeface="Wingdings" pitchFamily="2" charset="2"/>
                </a:rPr>
                <a:t> Exploration</a:t>
              </a:r>
            </a:p>
            <a:p>
              <a:r>
                <a:rPr lang="en-US" dirty="0">
                  <a:sym typeface="Wingdings" pitchFamily="2" charset="2"/>
                </a:rPr>
                <a:t>Deeper layers  Exploitation</a:t>
              </a:r>
              <a:endParaRPr lang="en-US" dirty="0"/>
            </a:p>
          </p:txBody>
        </p:sp>
        <p:cxnSp>
          <p:nvCxnSpPr>
            <p:cNvPr id="23" name="Straight Arrow Connector 22">
              <a:extLst>
                <a:ext uri="{FF2B5EF4-FFF2-40B4-BE49-F238E27FC236}">
                  <a16:creationId xmlns:a16="http://schemas.microsoft.com/office/drawing/2014/main" id="{A57FB94F-5FCE-F5B5-4D94-1C5B5B8AEBD3}"/>
                </a:ext>
              </a:extLst>
            </p:cNvPr>
            <p:cNvCxnSpPr>
              <a:cxnSpLocks/>
            </p:cNvCxnSpPr>
            <p:nvPr/>
          </p:nvCxnSpPr>
          <p:spPr>
            <a:xfrm flipV="1">
              <a:off x="6540785" y="4646976"/>
              <a:ext cx="0" cy="5392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3"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mt="50000"/>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25</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37" name="Picture 36">
            <a:extLst>
              <a:ext uri="{FF2B5EF4-FFF2-40B4-BE49-F238E27FC236}">
                <a16:creationId xmlns:a16="http://schemas.microsoft.com/office/drawing/2014/main" id="{185970FB-4B0C-4DDA-84DF-64039A288978}"/>
              </a:ext>
            </a:extLst>
          </p:cNvPr>
          <p:cNvPicPr/>
          <p:nvPr/>
        </p:nvPicPr>
        <p:blipFill rotWithShape="1">
          <a:blip r:embed="rId3" cstate="print">
            <a:extLst>
              <a:ext uri="{28A0092B-C50C-407E-A947-70E740481C1C}">
                <a14:useLocalDpi xmlns:a14="http://schemas.microsoft.com/office/drawing/2010/main" val="0"/>
              </a:ext>
            </a:extLst>
          </a:blip>
          <a:srcRect l="12030" t="78689" r="62152" b="49"/>
          <a:stretch/>
        </p:blipFill>
        <p:spPr bwMode="auto">
          <a:xfrm>
            <a:off x="781394" y="4445394"/>
            <a:ext cx="2546324" cy="2093518"/>
          </a:xfrm>
          <a:prstGeom prst="rect">
            <a:avLst/>
          </a:prstGeom>
          <a:noFill/>
          <a:ln>
            <a:noFill/>
          </a:ln>
        </p:spPr>
      </p:pic>
      <p:pic>
        <p:nvPicPr>
          <p:cNvPr id="39" name="Picture 38">
            <a:extLst>
              <a:ext uri="{FF2B5EF4-FFF2-40B4-BE49-F238E27FC236}">
                <a16:creationId xmlns:a16="http://schemas.microsoft.com/office/drawing/2014/main" id="{A26F89D5-8D66-4D46-9ABD-FBA92FE297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61" t="7383" r="63739" b="74043"/>
          <a:stretch/>
        </p:blipFill>
        <p:spPr bwMode="auto">
          <a:xfrm>
            <a:off x="482091" y="1443294"/>
            <a:ext cx="2816549" cy="2048400"/>
          </a:xfrm>
          <a:prstGeom prst="rect">
            <a:avLst/>
          </a:prstGeom>
          <a:noFill/>
          <a:ln>
            <a:noFill/>
          </a:ln>
        </p:spPr>
      </p:pic>
      <p:pic>
        <p:nvPicPr>
          <p:cNvPr id="40" name="Picture 39">
            <a:extLst>
              <a:ext uri="{FF2B5EF4-FFF2-40B4-BE49-F238E27FC236}">
                <a16:creationId xmlns:a16="http://schemas.microsoft.com/office/drawing/2014/main" id="{A67DF785-B599-4126-B8F8-1742827B2CFA}"/>
              </a:ext>
            </a:extLst>
          </p:cNvPr>
          <p:cNvPicPr>
            <a:picLocks noChangeAspect="1"/>
          </p:cNvPicPr>
          <p:nvPr/>
        </p:nvPicPr>
        <p:blipFill>
          <a:blip r:embed="rId8"/>
          <a:stretch>
            <a:fillRect/>
          </a:stretch>
        </p:blipFill>
        <p:spPr>
          <a:xfrm>
            <a:off x="6318854" y="893164"/>
            <a:ext cx="3203547" cy="1193240"/>
          </a:xfrm>
          <a:prstGeom prst="rect">
            <a:avLst/>
          </a:prstGeom>
        </p:spPr>
      </p:pic>
      <p:cxnSp>
        <p:nvCxnSpPr>
          <p:cNvPr id="17" name="Straight Arrow Connector 16">
            <a:extLst>
              <a:ext uri="{FF2B5EF4-FFF2-40B4-BE49-F238E27FC236}">
                <a16:creationId xmlns:a16="http://schemas.microsoft.com/office/drawing/2014/main" id="{60DF1DD7-AF1A-9550-774D-96EE3C2149BF}"/>
              </a:ext>
            </a:extLst>
          </p:cNvPr>
          <p:cNvCxnSpPr>
            <a:cxnSpLocks/>
          </p:cNvCxnSpPr>
          <p:nvPr/>
        </p:nvCxnSpPr>
        <p:spPr>
          <a:xfrm>
            <a:off x="1727154" y="5196201"/>
            <a:ext cx="101646" cy="3800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AA017BD-D772-511E-924B-7F239F91E91A}"/>
              </a:ext>
            </a:extLst>
          </p:cNvPr>
          <p:cNvCxnSpPr>
            <a:cxnSpLocks/>
          </p:cNvCxnSpPr>
          <p:nvPr/>
        </p:nvCxnSpPr>
        <p:spPr>
          <a:xfrm>
            <a:off x="1768820" y="2433184"/>
            <a:ext cx="101646" cy="3800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26</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26" name="Picture 25">
            <a:extLst>
              <a:ext uri="{FF2B5EF4-FFF2-40B4-BE49-F238E27FC236}">
                <a16:creationId xmlns:a16="http://schemas.microsoft.com/office/drawing/2014/main" id="{09FEEB1C-9C47-415B-98D6-35313691BD58}"/>
              </a:ext>
            </a:extLst>
          </p:cNvPr>
          <p:cNvPicPr>
            <a:picLocks noChangeAspect="1"/>
          </p:cNvPicPr>
          <p:nvPr/>
        </p:nvPicPr>
        <p:blipFill>
          <a:blip r:embed="rId8"/>
          <a:stretch>
            <a:fillRect/>
          </a:stretch>
        </p:blipFill>
        <p:spPr>
          <a:xfrm>
            <a:off x="6318854" y="893164"/>
            <a:ext cx="3203547" cy="1193240"/>
          </a:xfrm>
          <a:prstGeom prst="rect">
            <a:avLst/>
          </a:prstGeom>
        </p:spPr>
      </p:pic>
      <p:sp>
        <p:nvSpPr>
          <p:cNvPr id="27" name="TextBox 26">
            <a:extLst>
              <a:ext uri="{FF2B5EF4-FFF2-40B4-BE49-F238E27FC236}">
                <a16:creationId xmlns:a16="http://schemas.microsoft.com/office/drawing/2014/main" id="{E10A1C81-0FCB-46FE-B936-12BD862D750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31" name="TextBox 30">
            <a:extLst>
              <a:ext uri="{FF2B5EF4-FFF2-40B4-BE49-F238E27FC236}">
                <a16:creationId xmlns:a16="http://schemas.microsoft.com/office/drawing/2014/main" id="{A15E77C7-BBEB-4D3F-8622-B26D4E6C3CB2}"/>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36" name="TextBox 35">
            <a:extLst>
              <a:ext uri="{FF2B5EF4-FFF2-40B4-BE49-F238E27FC236}">
                <a16:creationId xmlns:a16="http://schemas.microsoft.com/office/drawing/2014/main" id="{9BDAF1BD-7AE4-4CE5-816A-4CF1993E2680}"/>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pic>
        <p:nvPicPr>
          <p:cNvPr id="3" name="Picture 2">
            <a:extLst>
              <a:ext uri="{FF2B5EF4-FFF2-40B4-BE49-F238E27FC236}">
                <a16:creationId xmlns:a16="http://schemas.microsoft.com/office/drawing/2014/main" id="{D557696C-DC1A-927E-DE75-E160DA3A1A82}"/>
              </a:ext>
            </a:extLst>
          </p:cNvPr>
          <p:cNvPicPr>
            <a:picLocks noChangeAspect="1"/>
          </p:cNvPicPr>
          <p:nvPr/>
        </p:nvPicPr>
        <p:blipFill>
          <a:blip r:embed="rId9"/>
          <a:stretch>
            <a:fillRect/>
          </a:stretch>
        </p:blipFill>
        <p:spPr>
          <a:xfrm>
            <a:off x="9854214" y="828150"/>
            <a:ext cx="2165636" cy="1223633"/>
          </a:xfrm>
          <a:prstGeom prst="rect">
            <a:avLst/>
          </a:prstGeom>
        </p:spPr>
      </p:pic>
    </p:spTree>
    <p:extLst>
      <p:ext uri="{BB962C8B-B14F-4D97-AF65-F5344CB8AC3E}">
        <p14:creationId xmlns:p14="http://schemas.microsoft.com/office/powerpoint/2010/main" val="1877573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2/20/24 7:57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27</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285886" y="3864158"/>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81428" y="4972062"/>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 and conclusion</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195559" y="2278803"/>
            <a:ext cx="1585644" cy="1578242"/>
          </a:xfrm>
          <a:prstGeom prst="rect">
            <a:avLst/>
          </a:prstGeom>
        </p:spPr>
      </p:pic>
      <p:sp>
        <p:nvSpPr>
          <p:cNvPr id="37" name="TextBox 36">
            <a:extLst>
              <a:ext uri="{FF2B5EF4-FFF2-40B4-BE49-F238E27FC236}">
                <a16:creationId xmlns:a16="http://schemas.microsoft.com/office/drawing/2014/main" id="{0FBB814B-3693-4925-AB4C-983C8D41F63F}"/>
              </a:ext>
            </a:extLst>
          </p:cNvPr>
          <p:cNvSpPr txBox="1"/>
          <p:nvPr/>
        </p:nvSpPr>
        <p:spPr>
          <a:xfrm>
            <a:off x="88498" y="2841736"/>
            <a:ext cx="2956560" cy="646331"/>
          </a:xfrm>
          <a:prstGeom prst="rect">
            <a:avLst/>
          </a:prstGeom>
          <a:noFill/>
        </p:spPr>
        <p:txBody>
          <a:bodyPr wrap="square">
            <a:spAutoFit/>
          </a:bodyPr>
          <a:lstStyle/>
          <a:p>
            <a:pPr algn="just"/>
            <a:r>
              <a:rPr lang="en-US" sz="1800" dirty="0">
                <a:latin typeface="Georgia" panose="02040502050405020303" pitchFamily="18" charset="0"/>
              </a:rPr>
              <a:t>Animals value reward and no reward differently</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105414" y="1355473"/>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91785" y="1363423"/>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98288" y="5694302"/>
            <a:ext cx="3005329" cy="646331"/>
          </a:xfrm>
          <a:prstGeom prst="rect">
            <a:avLst/>
          </a:prstGeom>
          <a:noFill/>
        </p:spPr>
        <p:txBody>
          <a:bodyPr wrap="square">
            <a:spAutoFit/>
          </a:bodyPr>
          <a:lstStyle/>
          <a:p>
            <a:pPr algn="ctr"/>
            <a:r>
              <a:rPr lang="en-US" sz="1800" b="1" dirty="0">
                <a:latin typeface="Georgia" panose="02040502050405020303" pitchFamily="18" charset="0"/>
              </a:rPr>
              <a:t>Inference-based</a:t>
            </a:r>
            <a:r>
              <a:rPr lang="en-US" sz="1800" dirty="0">
                <a:latin typeface="Georgia" panose="02040502050405020303" pitchFamily="18" charset="0"/>
              </a:rPr>
              <a:t> decision making</a:t>
            </a:r>
            <a:endParaRPr lang="en-US" sz="1800" b="1" dirty="0">
              <a:latin typeface="Georgia" panose="02040502050405020303" pitchFamily="18" charset="0"/>
            </a:endParaRPr>
          </a:p>
        </p:txBody>
      </p:sp>
      <p:sp>
        <p:nvSpPr>
          <p:cNvPr id="26" name="TextBox 25">
            <a:extLst>
              <a:ext uri="{FF2B5EF4-FFF2-40B4-BE49-F238E27FC236}">
                <a16:creationId xmlns:a16="http://schemas.microsoft.com/office/drawing/2014/main" id="{63A5378E-AEFF-4B61-829E-8506CAFBCD05}"/>
              </a:ext>
            </a:extLst>
          </p:cNvPr>
          <p:cNvSpPr txBox="1"/>
          <p:nvPr/>
        </p:nvSpPr>
        <p:spPr>
          <a:xfrm>
            <a:off x="439903" y="2296663"/>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09840" y="922377"/>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38439" y="904545"/>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2/20/24 7:57 AM</a:t>
            </a:fld>
            <a:endParaRPr lang="en-DE" dirty="0"/>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28</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5" cstate="print">
            <a:extLst>
              <a:ext uri="{28A0092B-C50C-407E-A947-70E740481C1C}">
                <a14:useLocalDpi xmlns:a14="http://schemas.microsoft.com/office/drawing/2010/main" val="0"/>
              </a:ext>
            </a:extLst>
          </a:blip>
          <a:srcRect t="4505" r="54261"/>
          <a:stretch/>
        </p:blipFill>
        <p:spPr bwMode="auto">
          <a:xfrm>
            <a:off x="10015166" y="2708063"/>
            <a:ext cx="1680978" cy="3503976"/>
          </a:xfrm>
          <a:prstGeom prst="rect">
            <a:avLst/>
          </a:prstGeom>
          <a:noFill/>
          <a:ln>
            <a:noFill/>
          </a:ln>
        </p:spPr>
      </p:pic>
      <p:pic>
        <p:nvPicPr>
          <p:cNvPr id="29" name="Picture 28">
            <a:extLst>
              <a:ext uri="{FF2B5EF4-FFF2-40B4-BE49-F238E27FC236}">
                <a16:creationId xmlns:a16="http://schemas.microsoft.com/office/drawing/2014/main" id="{B7CC7BAD-2B01-4897-B855-F2B0A4AC9E0B}"/>
              </a:ext>
            </a:extLst>
          </p:cNvPr>
          <p:cNvPicPr>
            <a:picLocks noChangeAspect="1"/>
          </p:cNvPicPr>
          <p:nvPr/>
        </p:nvPicPr>
        <p:blipFill rotWithShape="1">
          <a:blip r:embed="rId6"/>
          <a:srcRect l="5267" r="-28"/>
          <a:stretch/>
        </p:blipFill>
        <p:spPr>
          <a:xfrm>
            <a:off x="658570" y="1174924"/>
            <a:ext cx="1823835" cy="1066050"/>
          </a:xfrm>
          <a:prstGeom prst="rect">
            <a:avLst/>
          </a:prstGeom>
        </p:spPr>
      </p:pic>
      <p:sp>
        <p:nvSpPr>
          <p:cNvPr id="30" name="TextBox 29">
            <a:extLst>
              <a:ext uri="{FF2B5EF4-FFF2-40B4-BE49-F238E27FC236}">
                <a16:creationId xmlns:a16="http://schemas.microsoft.com/office/drawing/2014/main" id="{62EA340E-E307-4381-BAD1-D8FDC2A66BAD}"/>
              </a:ext>
            </a:extLst>
          </p:cNvPr>
          <p:cNvSpPr txBox="1"/>
          <p:nvPr/>
        </p:nvSpPr>
        <p:spPr>
          <a:xfrm>
            <a:off x="373806" y="868330"/>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pic>
        <p:nvPicPr>
          <p:cNvPr id="31" name="Picture 30">
            <a:extLst>
              <a:ext uri="{FF2B5EF4-FFF2-40B4-BE49-F238E27FC236}">
                <a16:creationId xmlns:a16="http://schemas.microsoft.com/office/drawing/2014/main" id="{08D98558-C8A9-4F78-A91C-2D25F407CC91}"/>
              </a:ext>
            </a:extLst>
          </p:cNvPr>
          <p:cNvPicPr>
            <a:picLocks noChangeAspect="1"/>
          </p:cNvPicPr>
          <p:nvPr/>
        </p:nvPicPr>
        <p:blipFill>
          <a:blip r:embed="rId7"/>
          <a:stretch>
            <a:fillRect/>
          </a:stretch>
        </p:blipFill>
        <p:spPr>
          <a:xfrm>
            <a:off x="3487804" y="2568750"/>
            <a:ext cx="2194590" cy="1838634"/>
          </a:xfrm>
          <a:prstGeom prst="rect">
            <a:avLst/>
          </a:prstGeom>
        </p:spPr>
      </p:pic>
      <p:sp>
        <p:nvSpPr>
          <p:cNvPr id="38" name="TextBox 37">
            <a:extLst>
              <a:ext uri="{FF2B5EF4-FFF2-40B4-BE49-F238E27FC236}">
                <a16:creationId xmlns:a16="http://schemas.microsoft.com/office/drawing/2014/main" id="{61F21A41-3BEF-4319-85A8-2F874CC1FEC4}"/>
              </a:ext>
            </a:extLst>
          </p:cNvPr>
          <p:cNvSpPr txBox="1"/>
          <p:nvPr/>
        </p:nvSpPr>
        <p:spPr>
          <a:xfrm>
            <a:off x="3170402" y="1363423"/>
            <a:ext cx="2953719" cy="923330"/>
          </a:xfrm>
          <a:prstGeom prst="rect">
            <a:avLst/>
          </a:prstGeom>
          <a:noFill/>
        </p:spPr>
        <p:txBody>
          <a:bodyPr wrap="square">
            <a:spAutoFit/>
          </a:bodyPr>
          <a:lstStyle/>
          <a:p>
            <a:pPr algn="just"/>
            <a:r>
              <a:rPr lang="en-US" sz="1800" b="1" dirty="0">
                <a:latin typeface="Georgia" panose="02040502050405020303" pitchFamily="18" charset="0"/>
              </a:rPr>
              <a:t>FrA </a:t>
            </a:r>
            <a:r>
              <a:rPr lang="en-US" sz="1800" dirty="0">
                <a:latin typeface="Georgia" panose="02040502050405020303" pitchFamily="18" charset="0"/>
              </a:rPr>
              <a:t>encodes </a:t>
            </a:r>
            <a:r>
              <a:rPr lang="en-US" sz="1800" b="1" dirty="0">
                <a:latin typeface="Georgia" panose="02040502050405020303" pitchFamily="18" charset="0"/>
              </a:rPr>
              <a:t>expectation</a:t>
            </a:r>
            <a:r>
              <a:rPr lang="en-US" sz="1800" dirty="0">
                <a:latin typeface="Georgia" panose="02040502050405020303" pitchFamily="18" charset="0"/>
              </a:rPr>
              <a:t> and </a:t>
            </a:r>
            <a:r>
              <a:rPr lang="en-US" sz="1800" b="1" dirty="0">
                <a:latin typeface="Georgia" panose="02040502050405020303" pitchFamily="18" charset="0"/>
              </a:rPr>
              <a:t>evaluation</a:t>
            </a:r>
            <a:r>
              <a:rPr lang="en-US" sz="1800" dirty="0">
                <a:latin typeface="Georgia" panose="02040502050405020303" pitchFamily="18" charset="0"/>
              </a:rPr>
              <a:t> of </a:t>
            </a:r>
            <a:r>
              <a:rPr lang="en-US" sz="1800" b="1" dirty="0">
                <a:latin typeface="Georgia" panose="02040502050405020303" pitchFamily="18" charset="0"/>
              </a:rPr>
              <a:t>reward</a:t>
            </a:r>
          </a:p>
        </p:txBody>
      </p:sp>
      <p:sp>
        <p:nvSpPr>
          <p:cNvPr id="40" name="TextBox 39">
            <a:extLst>
              <a:ext uri="{FF2B5EF4-FFF2-40B4-BE49-F238E27FC236}">
                <a16:creationId xmlns:a16="http://schemas.microsoft.com/office/drawing/2014/main" id="{3FDDCDD1-7D95-4E52-945A-5F10EC87F9A1}"/>
              </a:ext>
            </a:extLst>
          </p:cNvPr>
          <p:cNvSpPr txBox="1"/>
          <p:nvPr/>
        </p:nvSpPr>
        <p:spPr>
          <a:xfrm>
            <a:off x="3346020" y="902151"/>
            <a:ext cx="2649398" cy="369332"/>
          </a:xfrm>
          <a:prstGeom prst="rect">
            <a:avLst/>
          </a:prstGeom>
          <a:noFill/>
        </p:spPr>
        <p:txBody>
          <a:bodyPr wrap="square">
            <a:spAutoFit/>
          </a:bodyPr>
          <a:lstStyle/>
          <a:p>
            <a:r>
              <a:rPr lang="en-US" sz="1800" u="sng" dirty="0">
                <a:latin typeface="Georgia" panose="02040502050405020303" pitchFamily="18" charset="0"/>
              </a:rPr>
              <a:t>Frontal region A (FrA)</a:t>
            </a:r>
            <a:endParaRPr lang="en-DE" u="sng" dirty="0"/>
          </a:p>
        </p:txBody>
      </p:sp>
      <p:pic>
        <p:nvPicPr>
          <p:cNvPr id="42" name="Picture 41">
            <a:extLst>
              <a:ext uri="{FF2B5EF4-FFF2-40B4-BE49-F238E27FC236}">
                <a16:creationId xmlns:a16="http://schemas.microsoft.com/office/drawing/2014/main" id="{E88F002E-288D-4204-8487-D5AC5C11DC34}"/>
              </a:ext>
            </a:extLst>
          </p:cNvPr>
          <p:cNvPicPr>
            <a:picLocks noChangeAspect="1"/>
          </p:cNvPicPr>
          <p:nvPr/>
        </p:nvPicPr>
        <p:blipFill>
          <a:blip r:embed="rId8"/>
          <a:stretch>
            <a:fillRect/>
          </a:stretch>
        </p:blipFill>
        <p:spPr>
          <a:xfrm>
            <a:off x="7351839" y="3647740"/>
            <a:ext cx="1931792" cy="1316372"/>
          </a:xfrm>
          <a:prstGeom prst="rect">
            <a:avLst/>
          </a:prstGeom>
        </p:spPr>
      </p:pic>
      <p:sp>
        <p:nvSpPr>
          <p:cNvPr id="44" name="TextBox 43">
            <a:extLst>
              <a:ext uri="{FF2B5EF4-FFF2-40B4-BE49-F238E27FC236}">
                <a16:creationId xmlns:a16="http://schemas.microsoft.com/office/drawing/2014/main" id="{1F060C56-4E2E-4E1F-965A-8D08343E5B0D}"/>
              </a:ext>
            </a:extLst>
          </p:cNvPr>
          <p:cNvSpPr txBox="1"/>
          <p:nvPr/>
        </p:nvSpPr>
        <p:spPr>
          <a:xfrm>
            <a:off x="3137266" y="4644218"/>
            <a:ext cx="2953719" cy="1200329"/>
          </a:xfrm>
          <a:prstGeom prst="rect">
            <a:avLst/>
          </a:prstGeom>
          <a:noFill/>
        </p:spPr>
        <p:txBody>
          <a:bodyPr wrap="square">
            <a:spAutoFit/>
          </a:bodyPr>
          <a:lstStyle/>
          <a:p>
            <a:pPr algn="just"/>
            <a:r>
              <a:rPr lang="en-US" sz="1800" dirty="0">
                <a:latin typeface="Georgia" panose="02040502050405020303" pitchFamily="18" charset="0"/>
              </a:rPr>
              <a:t>Helps integrate past experience with immediate action-outcome assessments</a:t>
            </a:r>
          </a:p>
        </p:txBody>
      </p:sp>
    </p:spTree>
    <p:extLst>
      <p:ext uri="{BB962C8B-B14F-4D97-AF65-F5344CB8AC3E}">
        <p14:creationId xmlns:p14="http://schemas.microsoft.com/office/powerpoint/2010/main" val="22506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0" grpId="0"/>
      <p:bldP spid="26" grpId="0"/>
      <p:bldP spid="27" grpId="0"/>
      <p:bldP spid="28" grpId="0"/>
      <p:bldP spid="30" grpId="0"/>
      <p:bldP spid="38" grpId="0"/>
      <p:bldP spid="40"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2509" y="728507"/>
            <a:ext cx="11720103"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dirty="0"/>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Perspectives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04775" y="1027035"/>
            <a:ext cx="9031851" cy="5830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Reinforcement learning based </a:t>
            </a:r>
            <a:r>
              <a:rPr lang="en-US" sz="2400" b="1" dirty="0">
                <a:latin typeface="Georgia" panose="02040502050405020303" pitchFamily="18" charset="0"/>
              </a:rPr>
              <a:t>behavioural modeling </a:t>
            </a:r>
            <a:r>
              <a:rPr lang="en-US" sz="2400" dirty="0">
                <a:latin typeface="Georgia" panose="02040502050405020303" pitchFamily="18" charset="0"/>
              </a:rPr>
              <a:t>- emergence of optimal behaviour</a:t>
            </a:r>
          </a:p>
          <a:p>
            <a:pPr algn="just">
              <a:lnSpc>
                <a:spcPct val="150000"/>
              </a:lnSpc>
            </a:pPr>
            <a:r>
              <a:rPr lang="en-US" sz="2400" b="1" dirty="0">
                <a:latin typeface="Georgia" panose="02040502050405020303" pitchFamily="18" charset="0"/>
              </a:rPr>
              <a:t>Spectral analysis </a:t>
            </a:r>
            <a:r>
              <a:rPr lang="en-US" sz="2400" dirty="0">
                <a:latin typeface="Georgia" panose="02040502050405020303" pitchFamily="18" charset="0"/>
              </a:rPr>
              <a:t>– inter-layer frequency coupling</a:t>
            </a:r>
          </a:p>
          <a:p>
            <a:pPr algn="just">
              <a:lnSpc>
                <a:spcPct val="150000"/>
              </a:lnSpc>
            </a:pPr>
            <a:r>
              <a:rPr lang="en-US" sz="2400" b="1" dirty="0">
                <a:latin typeface="Georgia" panose="02040502050405020303" pitchFamily="18" charset="0"/>
              </a:rPr>
              <a:t>Optogenetic intervention </a:t>
            </a:r>
            <a:r>
              <a:rPr lang="en-US" sz="2400" dirty="0">
                <a:latin typeface="Georgia" panose="02040502050405020303" pitchFamily="18" charset="0"/>
              </a:rPr>
              <a:t>– meso-frontal dopamine micro-circuit?</a:t>
            </a:r>
          </a:p>
          <a:p>
            <a:pPr algn="just">
              <a:lnSpc>
                <a:spcPct val="150000"/>
              </a:lnSpc>
            </a:pPr>
            <a:r>
              <a:rPr lang="en-US" sz="2400" dirty="0">
                <a:latin typeface="Georgia" panose="02040502050405020303" pitchFamily="18" charset="0"/>
              </a:rPr>
              <a:t>Comparative foraging task in humans using high-field fMRI – layer specific analysis</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2/20/24 7:57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29</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2/20/24 7:57 AM</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353300" y="967982"/>
            <a:ext cx="4357427"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2/20/24 7:57 AM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30</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Acknowledgements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362926" y="1824771"/>
            <a:ext cx="3388300" cy="2805063"/>
          </a:xfrm>
          <a:prstGeom prst="rect">
            <a:avLst/>
          </a:prstGeom>
          <a:noFill/>
        </p:spPr>
        <p:txBody>
          <a:bodyPr wrap="none" rtlCol="0">
            <a:spAutoFit/>
          </a:bodyPr>
          <a:lstStyle/>
          <a:p>
            <a:pPr>
              <a:lnSpc>
                <a:spcPct val="150000"/>
              </a:lnSpc>
            </a:pPr>
            <a:r>
              <a:rPr lang="en-US" sz="2400" b="1" dirty="0" err="1"/>
              <a:t>CortXplorer</a:t>
            </a:r>
            <a:r>
              <a:rPr lang="en-US" sz="2400" b="1" dirty="0"/>
              <a:t> group</a:t>
            </a:r>
          </a:p>
          <a:p>
            <a:pPr>
              <a:lnSpc>
                <a:spcPct val="150000"/>
              </a:lnSpc>
            </a:pPr>
            <a:r>
              <a:rPr lang="en-US" sz="2400" dirty="0"/>
              <a:t>Prof. Max Happel</a:t>
            </a:r>
          </a:p>
          <a:p>
            <a:pPr>
              <a:lnSpc>
                <a:spcPct val="150000"/>
              </a:lnSpc>
            </a:pPr>
            <a:r>
              <a:rPr lang="en-US" sz="2400" dirty="0"/>
              <a:t>Parthiban </a:t>
            </a:r>
            <a:r>
              <a:rPr lang="en-US" sz="2400" dirty="0" err="1"/>
              <a:t>Saravanakumar</a:t>
            </a:r>
            <a:endParaRPr lang="en-US" sz="2400" dirty="0"/>
          </a:p>
          <a:p>
            <a:pPr>
              <a:lnSpc>
                <a:spcPct val="150000"/>
              </a:lnSpc>
            </a:pPr>
            <a:r>
              <a:rPr lang="en-US" sz="2400" dirty="0"/>
              <a:t>Ebru </a:t>
            </a:r>
            <a:r>
              <a:rPr lang="en-US" sz="2400" dirty="0" err="1"/>
              <a:t>Acun</a:t>
            </a:r>
            <a:endParaRPr lang="en-US" sz="2400" dirty="0"/>
          </a:p>
          <a:p>
            <a:pPr>
              <a:lnSpc>
                <a:spcPct val="150000"/>
              </a:lnSpc>
            </a:pPr>
            <a:r>
              <a:rPr lang="en-US" sz="2400" dirty="0"/>
              <a:t>Katrina Deane</a:t>
            </a:r>
            <a:endParaRPr lang="en-DE" sz="2400" dirty="0"/>
          </a:p>
        </p:txBody>
      </p:sp>
      <p:sp>
        <p:nvSpPr>
          <p:cNvPr id="10" name="TextBox 9">
            <a:extLst>
              <a:ext uri="{FF2B5EF4-FFF2-40B4-BE49-F238E27FC236}">
                <a16:creationId xmlns:a16="http://schemas.microsoft.com/office/drawing/2014/main" id="{3ED9F37D-F0BD-4E7B-A663-9895F2FF80B9}"/>
              </a:ext>
            </a:extLst>
          </p:cNvPr>
          <p:cNvSpPr txBox="1"/>
          <p:nvPr/>
        </p:nvSpPr>
        <p:spPr>
          <a:xfrm>
            <a:off x="4157566" y="1910165"/>
            <a:ext cx="2817438" cy="2251065"/>
          </a:xfrm>
          <a:prstGeom prst="rect">
            <a:avLst/>
          </a:prstGeom>
          <a:noFill/>
        </p:spPr>
        <p:txBody>
          <a:bodyPr wrap="none" rtlCol="0">
            <a:spAutoFit/>
          </a:bodyPr>
          <a:lstStyle/>
          <a:p>
            <a:pPr>
              <a:lnSpc>
                <a:spcPct val="150000"/>
              </a:lnSpc>
            </a:pPr>
            <a:r>
              <a:rPr lang="en-US" sz="2400" b="1" dirty="0"/>
              <a:t>SPL Department, LIN</a:t>
            </a:r>
          </a:p>
          <a:p>
            <a:pPr>
              <a:lnSpc>
                <a:spcPct val="150000"/>
              </a:lnSpc>
            </a:pPr>
            <a:r>
              <a:rPr lang="en-US" sz="2400" dirty="0"/>
              <a:t>Prof. Frank Ohl</a:t>
            </a:r>
          </a:p>
          <a:p>
            <a:pPr>
              <a:lnSpc>
                <a:spcPct val="150000"/>
              </a:lnSpc>
            </a:pPr>
            <a:r>
              <a:rPr lang="en-GB" sz="2400" dirty="0"/>
              <a:t>PD </a:t>
            </a:r>
            <a:r>
              <a:rPr lang="en-GB" sz="2400" dirty="0" err="1"/>
              <a:t>Dr.</a:t>
            </a:r>
            <a:r>
              <a:rPr lang="en-GB" sz="2400" dirty="0"/>
              <a:t> </a:t>
            </a:r>
            <a:r>
              <a:rPr lang="en-GB" sz="2400" dirty="0" err="1"/>
              <a:t>Maike</a:t>
            </a:r>
            <a:r>
              <a:rPr lang="en-GB" sz="2400" dirty="0"/>
              <a:t> Vollmer</a:t>
            </a:r>
            <a:endParaRPr lang="en-US" sz="2400" dirty="0"/>
          </a:p>
          <a:p>
            <a:pPr>
              <a:lnSpc>
                <a:spcPct val="150000"/>
              </a:lnSpc>
            </a:pPr>
            <a:r>
              <a:rPr lang="en-US" sz="2400" dirty="0"/>
              <a:t>Ms. </a:t>
            </a:r>
            <a:r>
              <a:rPr lang="en-US" sz="2400" dirty="0" err="1"/>
              <a:t>Beate</a:t>
            </a:r>
            <a:r>
              <a:rPr lang="en-US" sz="2400" dirty="0"/>
              <a:t> Traore</a:t>
            </a:r>
          </a:p>
        </p:txBody>
      </p:sp>
      <p:sp>
        <p:nvSpPr>
          <p:cNvPr id="11" name="TextBox 10">
            <a:extLst>
              <a:ext uri="{FF2B5EF4-FFF2-40B4-BE49-F238E27FC236}">
                <a16:creationId xmlns:a16="http://schemas.microsoft.com/office/drawing/2014/main" id="{18670493-F39F-4133-8C7E-C20F54EF73C9}"/>
              </a:ext>
            </a:extLst>
          </p:cNvPr>
          <p:cNvSpPr txBox="1"/>
          <p:nvPr/>
        </p:nvSpPr>
        <p:spPr>
          <a:xfrm>
            <a:off x="7525115" y="1900811"/>
            <a:ext cx="4046044" cy="1697068"/>
          </a:xfrm>
          <a:prstGeom prst="rect">
            <a:avLst/>
          </a:prstGeom>
          <a:noFill/>
        </p:spPr>
        <p:txBody>
          <a:bodyPr wrap="none" rtlCol="0">
            <a:spAutoFit/>
          </a:bodyPr>
          <a:lstStyle/>
          <a:p>
            <a:pPr>
              <a:lnSpc>
                <a:spcPct val="150000"/>
              </a:lnSpc>
            </a:pPr>
            <a:r>
              <a:rPr lang="en-US" sz="2400" b="1" dirty="0" err="1"/>
              <a:t>Institut</a:t>
            </a:r>
            <a:r>
              <a:rPr lang="en-US" sz="2400" b="1" dirty="0"/>
              <a:t> </a:t>
            </a:r>
            <a:r>
              <a:rPr lang="en-US" sz="2400" b="1" dirty="0" err="1"/>
              <a:t>für</a:t>
            </a:r>
            <a:r>
              <a:rPr lang="en-US" sz="2400" b="1" dirty="0"/>
              <a:t> </a:t>
            </a:r>
            <a:r>
              <a:rPr lang="en-US" sz="2400" b="1" dirty="0" err="1"/>
              <a:t>Psychologie</a:t>
            </a:r>
            <a:r>
              <a:rPr lang="en-US" sz="2400" b="1" dirty="0"/>
              <a:t>, OVGU</a:t>
            </a:r>
          </a:p>
          <a:p>
            <a:pPr>
              <a:lnSpc>
                <a:spcPct val="150000"/>
              </a:lnSpc>
            </a:pPr>
            <a:r>
              <a:rPr lang="en-US" sz="2400" dirty="0"/>
              <a:t>Prof. Dr. Stefan </a:t>
            </a:r>
            <a:r>
              <a:rPr lang="en-US" sz="2400" dirty="0" err="1"/>
              <a:t>Pollmann</a:t>
            </a:r>
            <a:endParaRPr lang="en-US" sz="2400" dirty="0"/>
          </a:p>
          <a:p>
            <a:pPr>
              <a:lnSpc>
                <a:spcPct val="150000"/>
              </a:lnSpc>
            </a:pPr>
            <a:r>
              <a:rPr lang="en-GB" sz="2400" dirty="0"/>
              <a:t>Lasse </a:t>
            </a:r>
            <a:r>
              <a:rPr lang="en-GB" sz="2400" dirty="0" err="1"/>
              <a:t>Güldener</a:t>
            </a:r>
            <a:endParaRPr lang="en-GB" sz="2400" dirty="0"/>
          </a:p>
        </p:txBody>
      </p:sp>
      <p:sp>
        <p:nvSpPr>
          <p:cNvPr id="12" name="TextBox 11">
            <a:extLst>
              <a:ext uri="{FF2B5EF4-FFF2-40B4-BE49-F238E27FC236}">
                <a16:creationId xmlns:a16="http://schemas.microsoft.com/office/drawing/2014/main" id="{CB54452A-679D-45F2-8969-A4CD41371EA4}"/>
              </a:ext>
            </a:extLst>
          </p:cNvPr>
          <p:cNvSpPr txBox="1"/>
          <p:nvPr/>
        </p:nvSpPr>
        <p:spPr>
          <a:xfrm>
            <a:off x="4727619" y="4473494"/>
            <a:ext cx="2531334" cy="589072"/>
          </a:xfrm>
          <a:prstGeom prst="rect">
            <a:avLst/>
          </a:prstGeom>
          <a:noFill/>
        </p:spPr>
        <p:txBody>
          <a:bodyPr wrap="none" rtlCol="0">
            <a:spAutoFit/>
          </a:bodyPr>
          <a:lstStyle/>
          <a:p>
            <a:pPr>
              <a:lnSpc>
                <a:spcPct val="150000"/>
              </a:lnSpc>
            </a:pPr>
            <a:r>
              <a:rPr lang="en-US" sz="2400" dirty="0"/>
              <a:t>Friends and family</a:t>
            </a:r>
            <a:endParaRPr lang="en-GB" sz="2400" dirty="0"/>
          </a:p>
        </p:txBody>
      </p:sp>
      <p:pic>
        <p:nvPicPr>
          <p:cNvPr id="14" name="Picture 13">
            <a:extLst>
              <a:ext uri="{FF2B5EF4-FFF2-40B4-BE49-F238E27FC236}">
                <a16:creationId xmlns:a16="http://schemas.microsoft.com/office/drawing/2014/main" id="{7730CBB6-F150-4CA7-9DDA-F587441520C5}"/>
              </a:ext>
            </a:extLst>
          </p:cNvPr>
          <p:cNvPicPr>
            <a:picLocks noChangeAspect="1"/>
          </p:cNvPicPr>
          <p:nvPr/>
        </p:nvPicPr>
        <p:blipFill>
          <a:blip r:embed="rId3"/>
          <a:stretch>
            <a:fillRect/>
          </a:stretch>
        </p:blipFill>
        <p:spPr>
          <a:xfrm>
            <a:off x="8277684" y="1212774"/>
            <a:ext cx="2540905" cy="875679"/>
          </a:xfrm>
          <a:prstGeom prst="rect">
            <a:avLst/>
          </a:prstGeom>
        </p:spPr>
      </p:pic>
      <p:pic>
        <p:nvPicPr>
          <p:cNvPr id="15" name="Picture 14">
            <a:extLst>
              <a:ext uri="{FF2B5EF4-FFF2-40B4-BE49-F238E27FC236}">
                <a16:creationId xmlns:a16="http://schemas.microsoft.com/office/drawing/2014/main" id="{5D6499C0-2F39-492A-8FE3-B84BCEB4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154" y="1303365"/>
            <a:ext cx="2302936" cy="671458"/>
          </a:xfrm>
          <a:prstGeom prst="rect">
            <a:avLst/>
          </a:prstGeom>
        </p:spPr>
      </p:pic>
      <p:pic>
        <p:nvPicPr>
          <p:cNvPr id="16" name="Picture 15">
            <a:extLst>
              <a:ext uri="{FF2B5EF4-FFF2-40B4-BE49-F238E27FC236}">
                <a16:creationId xmlns:a16="http://schemas.microsoft.com/office/drawing/2014/main" id="{C40D4CB5-6433-445C-8848-1C47500319AA}"/>
              </a:ext>
            </a:extLst>
          </p:cNvPr>
          <p:cNvPicPr>
            <a:picLocks noChangeAspect="1"/>
          </p:cNvPicPr>
          <p:nvPr/>
        </p:nvPicPr>
        <p:blipFill>
          <a:blip r:embed="rId5"/>
          <a:stretch>
            <a:fillRect/>
          </a:stretch>
        </p:blipFill>
        <p:spPr>
          <a:xfrm>
            <a:off x="787087" y="1312975"/>
            <a:ext cx="1568282" cy="362590"/>
          </a:xfrm>
          <a:prstGeom prst="rect">
            <a:avLst/>
          </a:prstGeom>
        </p:spPr>
      </p:pic>
      <p:pic>
        <p:nvPicPr>
          <p:cNvPr id="17" name="Picture 16">
            <a:extLst>
              <a:ext uri="{FF2B5EF4-FFF2-40B4-BE49-F238E27FC236}">
                <a16:creationId xmlns:a16="http://schemas.microsoft.com/office/drawing/2014/main" id="{F10C4DDE-EF3F-4581-805C-911338634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773" y="5493092"/>
            <a:ext cx="1666875" cy="1171575"/>
          </a:xfrm>
          <a:prstGeom prst="rect">
            <a:avLst/>
          </a:prstGeom>
        </p:spPr>
      </p:pic>
      <p:pic>
        <p:nvPicPr>
          <p:cNvPr id="4" name="Picture 3">
            <a:extLst>
              <a:ext uri="{FF2B5EF4-FFF2-40B4-BE49-F238E27FC236}">
                <a16:creationId xmlns:a16="http://schemas.microsoft.com/office/drawing/2014/main" id="{B8852974-2D60-4272-AB22-215C01693C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9365" y="4779040"/>
            <a:ext cx="1372008" cy="1491600"/>
          </a:xfrm>
          <a:prstGeom prst="rect">
            <a:avLst/>
          </a:prstGeom>
        </p:spPr>
      </p:pic>
      <p:pic>
        <p:nvPicPr>
          <p:cNvPr id="6" name="Picture 5">
            <a:extLst>
              <a:ext uri="{FF2B5EF4-FFF2-40B4-BE49-F238E27FC236}">
                <a16:creationId xmlns:a16="http://schemas.microsoft.com/office/drawing/2014/main" id="{A00B3C53-C36F-4C93-913B-A804C1D6DE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926" y="4747376"/>
            <a:ext cx="1118574" cy="1491432"/>
          </a:xfrm>
          <a:prstGeom prst="rect">
            <a:avLst/>
          </a:prstGeom>
        </p:spPr>
      </p:pic>
    </p:spTree>
    <p:extLst>
      <p:ext uri="{BB962C8B-B14F-4D97-AF65-F5344CB8AC3E}">
        <p14:creationId xmlns:p14="http://schemas.microsoft.com/office/powerpoint/2010/main" val="25177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2/20/24 7:57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31</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2/20/24 7:57 AM</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32</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first four animals</a:t>
            </a:r>
            <a:endParaRPr lang="en-DE" dirty="0">
              <a:solidFill>
                <a:srgbClr val="FCDC34"/>
              </a:solidFill>
              <a:latin typeface="Georgia" panose="02040502050405020303" pitchFamily="18" charset="0"/>
            </a:endParaRPr>
          </a:p>
        </p:txBody>
      </p:sp>
      <p:sp>
        <p:nvSpPr>
          <p:cNvPr id="22" name="TextBox 21">
            <a:extLst>
              <a:ext uri="{FF2B5EF4-FFF2-40B4-BE49-F238E27FC236}">
                <a16:creationId xmlns:a16="http://schemas.microsoft.com/office/drawing/2014/main" id="{914FA935-D6CF-461C-AC11-F6EFDECE3B45}"/>
              </a:ext>
            </a:extLst>
          </p:cNvPr>
          <p:cNvSpPr txBox="1"/>
          <p:nvPr/>
        </p:nvSpPr>
        <p:spPr>
          <a:xfrm>
            <a:off x="4862616" y="1455347"/>
            <a:ext cx="2466766" cy="369332"/>
          </a:xfrm>
          <a:prstGeom prst="rect">
            <a:avLst/>
          </a:prstGeom>
          <a:noFill/>
        </p:spPr>
        <p:txBody>
          <a:bodyPr wrap="none" rtlCol="0">
            <a:spAutoFit/>
          </a:bodyPr>
          <a:lstStyle/>
          <a:p>
            <a:r>
              <a:rPr lang="en-US" b="1" dirty="0"/>
              <a:t>(4.00 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2/20/24 7:57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33</a:t>
            </a:fld>
            <a:endParaRPr lang="en-DE"/>
          </a:p>
        </p:txBody>
      </p:sp>
      <p:pic>
        <p:nvPicPr>
          <p:cNvPr id="7" name="Picture 6">
            <a:extLst>
              <a:ext uri="{FF2B5EF4-FFF2-40B4-BE49-F238E27FC236}">
                <a16:creationId xmlns:a16="http://schemas.microsoft.com/office/drawing/2014/main" id="{B00FE6E3-2551-4BE5-AA37-854D91934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221" y="2055274"/>
            <a:ext cx="5333559" cy="3998645"/>
          </a:xfrm>
          <a:prstGeom prst="rect">
            <a:avLst/>
          </a:prstGeom>
        </p:spPr>
      </p:pic>
      <p:pic>
        <p:nvPicPr>
          <p:cNvPr id="9" name="Picture 8">
            <a:extLst>
              <a:ext uri="{FF2B5EF4-FFF2-40B4-BE49-F238E27FC236}">
                <a16:creationId xmlns:a16="http://schemas.microsoft.com/office/drawing/2014/main" id="{5CA12CA4-6C61-492E-8741-16DA1EA46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500" y="2055275"/>
            <a:ext cx="5333559" cy="3998645"/>
          </a:xfrm>
          <a:prstGeom prst="rect">
            <a:avLst/>
          </a:prstGeom>
        </p:spPr>
      </p:pic>
    </p:spTree>
    <p:extLst>
      <p:ext uri="{BB962C8B-B14F-4D97-AF65-F5344CB8AC3E}">
        <p14:creationId xmlns:p14="http://schemas.microsoft.com/office/powerpoint/2010/main" val="2430653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322614" y="1387034"/>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2/20/24 7:57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34</a:t>
            </a:fld>
            <a:endParaRPr lang="en-DE"/>
          </a:p>
        </p:txBody>
      </p:sp>
      <p:grpSp>
        <p:nvGrpSpPr>
          <p:cNvPr id="24" name="Group 23">
            <a:extLst>
              <a:ext uri="{FF2B5EF4-FFF2-40B4-BE49-F238E27FC236}">
                <a16:creationId xmlns:a16="http://schemas.microsoft.com/office/drawing/2014/main" id="{6933089C-0A3A-4149-89DE-7E5567382751}"/>
              </a:ext>
            </a:extLst>
          </p:cNvPr>
          <p:cNvGrpSpPr/>
          <p:nvPr/>
        </p:nvGrpSpPr>
        <p:grpSpPr>
          <a:xfrm>
            <a:off x="5965464" y="1414099"/>
            <a:ext cx="2745486" cy="5307376"/>
            <a:chOff x="5677309" y="1269000"/>
            <a:chExt cx="2879836" cy="5567091"/>
          </a:xfrm>
        </p:grpSpPr>
        <p:pic>
          <p:nvPicPr>
            <p:cNvPr id="5" name="Picture 4">
              <a:extLst>
                <a:ext uri="{FF2B5EF4-FFF2-40B4-BE49-F238E27FC236}">
                  <a16:creationId xmlns:a16="http://schemas.microsoft.com/office/drawing/2014/main" id="{B3B684D3-A2FC-4220-B552-7EC97F9A7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27" y="5733665"/>
              <a:ext cx="1439918" cy="1080000"/>
            </a:xfrm>
            <a:prstGeom prst="rect">
              <a:avLst/>
            </a:prstGeom>
          </p:spPr>
        </p:pic>
        <p:pic>
          <p:nvPicPr>
            <p:cNvPr id="7" name="Picture 6">
              <a:extLst>
                <a:ext uri="{FF2B5EF4-FFF2-40B4-BE49-F238E27FC236}">
                  <a16:creationId xmlns:a16="http://schemas.microsoft.com/office/drawing/2014/main" id="{DCB46690-6407-47DC-A3D8-C5EAE4812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764" y="5756091"/>
              <a:ext cx="1439918" cy="1080000"/>
            </a:xfrm>
            <a:prstGeom prst="rect">
              <a:avLst/>
            </a:prstGeom>
          </p:spPr>
        </p:pic>
        <p:pic>
          <p:nvPicPr>
            <p:cNvPr id="9" name="Picture 8">
              <a:extLst>
                <a:ext uri="{FF2B5EF4-FFF2-40B4-BE49-F238E27FC236}">
                  <a16:creationId xmlns:a16="http://schemas.microsoft.com/office/drawing/2014/main" id="{8100D592-636D-4471-9EAA-FFB48C507F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227" y="2349000"/>
              <a:ext cx="1439918" cy="1080000"/>
            </a:xfrm>
            <a:prstGeom prst="rect">
              <a:avLst/>
            </a:prstGeom>
          </p:spPr>
        </p:pic>
        <p:pic>
          <p:nvPicPr>
            <p:cNvPr id="11" name="Picture 10">
              <a:extLst>
                <a:ext uri="{FF2B5EF4-FFF2-40B4-BE49-F238E27FC236}">
                  <a16:creationId xmlns:a16="http://schemas.microsoft.com/office/drawing/2014/main" id="{4A44CA4D-C115-48C0-8005-692638795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7309" y="2349000"/>
              <a:ext cx="1439918" cy="1080000"/>
            </a:xfrm>
            <a:prstGeom prst="rect">
              <a:avLst/>
            </a:prstGeom>
          </p:spPr>
        </p:pic>
        <p:pic>
          <p:nvPicPr>
            <p:cNvPr id="13" name="Picture 12">
              <a:extLst>
                <a:ext uri="{FF2B5EF4-FFF2-40B4-BE49-F238E27FC236}">
                  <a16:creationId xmlns:a16="http://schemas.microsoft.com/office/drawing/2014/main" id="{CFC0899F-3D9D-4D6C-BD3D-47E3678BD5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7227" y="1269000"/>
              <a:ext cx="1439918" cy="1080000"/>
            </a:xfrm>
            <a:prstGeom prst="rect">
              <a:avLst/>
            </a:prstGeom>
          </p:spPr>
        </p:pic>
        <p:pic>
          <p:nvPicPr>
            <p:cNvPr id="15" name="Picture 14">
              <a:extLst>
                <a:ext uri="{FF2B5EF4-FFF2-40B4-BE49-F238E27FC236}">
                  <a16:creationId xmlns:a16="http://schemas.microsoft.com/office/drawing/2014/main" id="{085AF71D-9CC0-434D-8C0C-CD95535294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7309" y="1269000"/>
              <a:ext cx="1439918" cy="1080000"/>
            </a:xfrm>
            <a:prstGeom prst="rect">
              <a:avLst/>
            </a:prstGeom>
          </p:spPr>
        </p:pic>
        <p:pic>
          <p:nvPicPr>
            <p:cNvPr id="17" name="Picture 16">
              <a:extLst>
                <a:ext uri="{FF2B5EF4-FFF2-40B4-BE49-F238E27FC236}">
                  <a16:creationId xmlns:a16="http://schemas.microsoft.com/office/drawing/2014/main" id="{A0615618-034C-4ABD-AB56-1D2DF9EB99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7227" y="3534921"/>
              <a:ext cx="1439918" cy="1080000"/>
            </a:xfrm>
            <a:prstGeom prst="rect">
              <a:avLst/>
            </a:prstGeom>
          </p:spPr>
        </p:pic>
        <p:pic>
          <p:nvPicPr>
            <p:cNvPr id="19" name="Picture 18">
              <a:extLst>
                <a:ext uri="{FF2B5EF4-FFF2-40B4-BE49-F238E27FC236}">
                  <a16:creationId xmlns:a16="http://schemas.microsoft.com/office/drawing/2014/main" id="{80DC5D3F-573E-466C-96B7-F8D909B218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0764" y="3542361"/>
              <a:ext cx="1439918" cy="1080000"/>
            </a:xfrm>
            <a:prstGeom prst="rect">
              <a:avLst/>
            </a:prstGeom>
          </p:spPr>
        </p:pic>
        <p:pic>
          <p:nvPicPr>
            <p:cNvPr id="21" name="Picture 20">
              <a:extLst>
                <a:ext uri="{FF2B5EF4-FFF2-40B4-BE49-F238E27FC236}">
                  <a16:creationId xmlns:a16="http://schemas.microsoft.com/office/drawing/2014/main" id="{DC98ACBE-62CA-4B50-B7AD-1F8C595C07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7227" y="4653665"/>
              <a:ext cx="1439918" cy="1080000"/>
            </a:xfrm>
            <a:prstGeom prst="rect">
              <a:avLst/>
            </a:prstGeom>
          </p:spPr>
        </p:pic>
        <p:pic>
          <p:nvPicPr>
            <p:cNvPr id="23" name="Picture 22">
              <a:extLst>
                <a:ext uri="{FF2B5EF4-FFF2-40B4-BE49-F238E27FC236}">
                  <a16:creationId xmlns:a16="http://schemas.microsoft.com/office/drawing/2014/main" id="{1DA08BA3-BDA1-47F7-BDB8-805F5B04D9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0764" y="4708946"/>
              <a:ext cx="1439918" cy="1080000"/>
            </a:xfrm>
            <a:prstGeom prst="rect">
              <a:avLst/>
            </a:prstGeom>
          </p:spPr>
        </p:pic>
      </p:grpSp>
      <p:sp>
        <p:nvSpPr>
          <p:cNvPr id="30" name="TextBox 29">
            <a:extLst>
              <a:ext uri="{FF2B5EF4-FFF2-40B4-BE49-F238E27FC236}">
                <a16:creationId xmlns:a16="http://schemas.microsoft.com/office/drawing/2014/main" id="{E263D240-B352-4182-8321-276FA7BFBB9E}"/>
              </a:ext>
            </a:extLst>
          </p:cNvPr>
          <p:cNvSpPr txBox="1"/>
          <p:nvPr/>
        </p:nvSpPr>
        <p:spPr>
          <a:xfrm>
            <a:off x="123825" y="247491"/>
            <a:ext cx="8440146" cy="584775"/>
          </a:xfrm>
          <a:prstGeom prst="rect">
            <a:avLst/>
          </a:prstGeom>
          <a:noFill/>
        </p:spPr>
        <p:txBody>
          <a:bodyPr wrap="square">
            <a:spAutoFit/>
          </a:bodyPr>
          <a:lstStyle/>
          <a:p>
            <a:r>
              <a:rPr lang="en-US" sz="3200" dirty="0">
                <a:solidFill>
                  <a:srgbClr val="FCDC34"/>
                </a:solidFill>
                <a:latin typeface="Georgia" panose="02040502050405020303" pitchFamily="18" charset="0"/>
              </a:rPr>
              <a:t>Layer-wise rectified sinks for rewarded pokes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1640731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2"/>
          <a:stretch>
            <a:fillRect/>
          </a:stretch>
        </p:blipFill>
        <p:spPr>
          <a:xfrm>
            <a:off x="6083096" y="1616102"/>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604927" y="1325563"/>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2/20/24 7:57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35</a:t>
            </a:fld>
            <a:endParaRPr lang="en-DE"/>
          </a:p>
        </p:txBody>
      </p:sp>
    </p:spTree>
    <p:extLst>
      <p:ext uri="{BB962C8B-B14F-4D97-AF65-F5344CB8AC3E}">
        <p14:creationId xmlns:p14="http://schemas.microsoft.com/office/powerpoint/2010/main" val="2915330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6189578" y="2627639"/>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2/20/24 7:57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36</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2/20/24 7:57 AM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37</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2/20/24 7:57 AM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38</a:t>
            </a:fld>
            <a:endParaRPr lang="en-DE"/>
          </a:p>
        </p:txBody>
      </p:sp>
    </p:spTree>
    <p:extLst>
      <p:ext uri="{BB962C8B-B14F-4D97-AF65-F5344CB8AC3E}">
        <p14:creationId xmlns:p14="http://schemas.microsoft.com/office/powerpoint/2010/main" val="231464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2/20/24 7:57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39</a:t>
            </a:fld>
            <a:endParaRPr lang="en-DE"/>
          </a:p>
        </p:txBody>
      </p:sp>
      <p:grpSp>
        <p:nvGrpSpPr>
          <p:cNvPr id="17" name="Group 16">
            <a:extLst>
              <a:ext uri="{FF2B5EF4-FFF2-40B4-BE49-F238E27FC236}">
                <a16:creationId xmlns:a16="http://schemas.microsoft.com/office/drawing/2014/main" id="{95DBA188-B273-61C8-A787-0CD05AA98DD3}"/>
              </a:ext>
            </a:extLst>
          </p:cNvPr>
          <p:cNvGrpSpPr/>
          <p:nvPr/>
        </p:nvGrpSpPr>
        <p:grpSpPr>
          <a:xfrm>
            <a:off x="283571" y="1544442"/>
            <a:ext cx="4008721" cy="3699665"/>
            <a:chOff x="283571" y="1544442"/>
            <a:chExt cx="4008721" cy="3699665"/>
          </a:xfrm>
        </p:grpSpPr>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2/20/24 7:57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7631541" y="4471646"/>
            <a:ext cx="1797766" cy="1340508"/>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251492" y="4458015"/>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5172233" y="5311378"/>
            <a:ext cx="1732766" cy="1301796"/>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pic>
        <p:nvPicPr>
          <p:cNvPr id="47" name="Picture 46" descr="Intro_gambling task.png">
            <a:extLst>
              <a:ext uri="{FF2B5EF4-FFF2-40B4-BE49-F238E27FC236}">
                <a16:creationId xmlns:a16="http://schemas.microsoft.com/office/drawing/2014/main" id="{D51774BA-65CF-4629-BBB9-D3DA22AE14DB}"/>
              </a:ext>
            </a:extLst>
          </p:cNvPr>
          <p:cNvPicPr>
            <a:picLocks noChangeAspect="1"/>
          </p:cNvPicPr>
          <p:nvPr/>
        </p:nvPicPr>
        <p:blipFill>
          <a:blip r:embed="rId11"/>
          <a:stretch>
            <a:fillRect/>
          </a:stretch>
        </p:blipFill>
        <p:spPr>
          <a:xfrm>
            <a:off x="9459443" y="4606510"/>
            <a:ext cx="2702420" cy="1180950"/>
          </a:xfrm>
          <a:prstGeom prst="rect">
            <a:avLst/>
          </a:prstGeom>
        </p:spPr>
      </p:pic>
      <p:grpSp>
        <p:nvGrpSpPr>
          <p:cNvPr id="21" name="Group 20">
            <a:extLst>
              <a:ext uri="{FF2B5EF4-FFF2-40B4-BE49-F238E27FC236}">
                <a16:creationId xmlns:a16="http://schemas.microsoft.com/office/drawing/2014/main" id="{027B7591-8738-E453-9F39-F535A48222E8}"/>
              </a:ext>
            </a:extLst>
          </p:cNvPr>
          <p:cNvGrpSpPr/>
          <p:nvPr/>
        </p:nvGrpSpPr>
        <p:grpSpPr>
          <a:xfrm>
            <a:off x="4727558" y="2061306"/>
            <a:ext cx="654946" cy="654946"/>
            <a:chOff x="4727558" y="2061306"/>
            <a:chExt cx="654946" cy="654946"/>
          </a:xfrm>
        </p:grpSpPr>
        <p:pic>
          <p:nvPicPr>
            <p:cNvPr id="3" name="Graphic 2">
              <a:extLst>
                <a:ext uri="{FF2B5EF4-FFF2-40B4-BE49-F238E27FC236}">
                  <a16:creationId xmlns:a16="http://schemas.microsoft.com/office/drawing/2014/main" id="{86DDE414-FCF5-75E6-B382-01507228FC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7558" y="2061306"/>
              <a:ext cx="654946" cy="654946"/>
            </a:xfrm>
            <a:prstGeom prst="rect">
              <a:avLst/>
            </a:prstGeom>
          </p:spPr>
        </p:pic>
        <p:pic>
          <p:nvPicPr>
            <p:cNvPr id="8" name="Graphic 7" descr="Question Mark with solid fill">
              <a:extLst>
                <a:ext uri="{FF2B5EF4-FFF2-40B4-BE49-F238E27FC236}">
                  <a16:creationId xmlns:a16="http://schemas.microsoft.com/office/drawing/2014/main" id="{EED281D2-AC30-8962-DBDC-43434BEE08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9908" y="2203233"/>
              <a:ext cx="405703" cy="405703"/>
            </a:xfrm>
            <a:prstGeom prst="rect">
              <a:avLst/>
            </a:prstGeom>
          </p:spPr>
        </p:pic>
      </p:grpSp>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P spid="42" grpId="0" uiExpand="1" build="p"/>
      <p:bldP spid="44" grpId="0"/>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2/20/24 7:57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40</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137031" y="62865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950743" y="2000287"/>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57545" y="1543490"/>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2/20/24 7:57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41</a:t>
            </a:fld>
            <a:endParaRPr lang="en-DE"/>
          </a:p>
        </p:txBody>
      </p:sp>
    </p:spTree>
    <p:extLst>
      <p:ext uri="{BB962C8B-B14F-4D97-AF65-F5344CB8AC3E}">
        <p14:creationId xmlns:p14="http://schemas.microsoft.com/office/powerpoint/2010/main" val="2148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2/20/24 7:57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5</a:t>
            </a:fld>
            <a:endParaRPr lang="en-DE" dirty="0"/>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4874620" y="4208250"/>
            <a:ext cx="1360316" cy="1014322"/>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124434" y="4261403"/>
            <a:ext cx="4821616" cy="1573631"/>
          </a:xfrm>
        </p:spPr>
        <p:txBody>
          <a:bodyPr>
            <a:normAutofit/>
          </a:bodyPr>
          <a:lstStyle/>
          <a:p>
            <a:pPr marL="0" indent="0">
              <a:buNone/>
            </a:pPr>
            <a:r>
              <a:rPr lang="en-US" sz="1600" u="sng" dirty="0"/>
              <a:t>Neural substrates for exploratory behaviour</a:t>
            </a:r>
          </a:p>
          <a:p>
            <a:r>
              <a:rPr lang="en-US" sz="1600" b="1" dirty="0"/>
              <a:t>Frontopolar cortex </a:t>
            </a:r>
            <a:r>
              <a:rPr lang="en-US" sz="1600" dirty="0"/>
              <a:t>in humans (</a:t>
            </a:r>
            <a:r>
              <a:rPr lang="en-GB" sz="1600" b="0" i="0" u="none" strike="noStrike" baseline="0" dirty="0">
                <a:solidFill>
                  <a:srgbClr val="000000"/>
                </a:solidFill>
              </a:rPr>
              <a:t>Daw et al., 2006 ) </a:t>
            </a:r>
            <a:r>
              <a:rPr lang="da-DK" sz="1600" b="0" i="0" u="none" strike="noStrike" baseline="0" dirty="0">
                <a:solidFill>
                  <a:srgbClr val="000000"/>
                </a:solidFill>
              </a:rPr>
              <a:t>(Raja Beharelle et al., 2015) </a:t>
            </a:r>
            <a:endParaRPr lang="en-DE" sz="1600" dirty="0"/>
          </a:p>
          <a:p>
            <a:r>
              <a:rPr lang="en-US" sz="1600" b="1" dirty="0" err="1"/>
              <a:t>aPFC</a:t>
            </a:r>
            <a:r>
              <a:rPr lang="en-US" sz="16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3835281" y="5024681"/>
            <a:ext cx="914388" cy="686964"/>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sp>
        <p:nvSpPr>
          <p:cNvPr id="3" name="Arrow: Down 2">
            <a:extLst>
              <a:ext uri="{FF2B5EF4-FFF2-40B4-BE49-F238E27FC236}">
                <a16:creationId xmlns:a16="http://schemas.microsoft.com/office/drawing/2014/main" id="{A44196FF-5B5E-4F78-8DDF-017EC61AA776}"/>
              </a:ext>
            </a:extLst>
          </p:cNvPr>
          <p:cNvSpPr/>
          <p:nvPr/>
        </p:nvSpPr>
        <p:spPr>
          <a:xfrm rot="10800000">
            <a:off x="6650274" y="4943949"/>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cxnSp>
        <p:nvCxnSpPr>
          <p:cNvPr id="21" name="Straight Connector 20">
            <a:extLst>
              <a:ext uri="{FF2B5EF4-FFF2-40B4-BE49-F238E27FC236}">
                <a16:creationId xmlns:a16="http://schemas.microsoft.com/office/drawing/2014/main" id="{B5906D72-2A07-4F3C-9B56-EE4EE19047D6}"/>
              </a:ext>
            </a:extLst>
          </p:cNvPr>
          <p:cNvCxnSpPr>
            <a:cxnSpLocks/>
          </p:cNvCxnSpPr>
          <p:nvPr/>
        </p:nvCxnSpPr>
        <p:spPr>
          <a:xfrm>
            <a:off x="6421260" y="4051914"/>
            <a:ext cx="0" cy="1949663"/>
          </a:xfrm>
          <a:prstGeom prst="line">
            <a:avLst/>
          </a:prstGeom>
          <a:ln w="1905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D54E1C-FBD3-4E49-99A5-E5AB1F886C27}"/>
              </a:ext>
            </a:extLst>
          </p:cNvPr>
          <p:cNvSpPr txBox="1"/>
          <p:nvPr/>
        </p:nvSpPr>
        <p:spPr>
          <a:xfrm>
            <a:off x="6790162" y="4899589"/>
            <a:ext cx="5259570" cy="369332"/>
          </a:xfrm>
          <a:prstGeom prst="rect">
            <a:avLst/>
          </a:prstGeom>
          <a:noFill/>
        </p:spPr>
        <p:txBody>
          <a:bodyPr wrap="square" rtlCol="0">
            <a:spAutoFit/>
          </a:bodyPr>
          <a:lstStyle/>
          <a:p>
            <a:r>
              <a:rPr lang="en-US" dirty="0"/>
              <a:t>Increased dendritic spine density (</a:t>
            </a:r>
            <a:r>
              <a:rPr lang="en-GB" sz="1800" b="0" i="0" u="none" strike="noStrike" baseline="0" dirty="0">
                <a:solidFill>
                  <a:srgbClr val="000000"/>
                </a:solidFill>
              </a:rPr>
              <a:t>Jacobs et al., 2001 )</a:t>
            </a:r>
            <a:endParaRPr lang="en-DE" dirty="0"/>
          </a:p>
        </p:txBody>
      </p:sp>
      <p:sp>
        <p:nvSpPr>
          <p:cNvPr id="50" name="TextBox 49">
            <a:extLst>
              <a:ext uri="{FF2B5EF4-FFF2-40B4-BE49-F238E27FC236}">
                <a16:creationId xmlns:a16="http://schemas.microsoft.com/office/drawing/2014/main" id="{45CAC6D7-FE58-435B-A35C-1B1A625F5950}"/>
              </a:ext>
            </a:extLst>
          </p:cNvPr>
          <p:cNvSpPr txBox="1"/>
          <p:nvPr/>
        </p:nvSpPr>
        <p:spPr>
          <a:xfrm>
            <a:off x="6628865" y="5352250"/>
            <a:ext cx="5259570" cy="646331"/>
          </a:xfrm>
          <a:prstGeom prst="rect">
            <a:avLst/>
          </a:prstGeom>
          <a:noFill/>
        </p:spPr>
        <p:txBody>
          <a:bodyPr wrap="square" rtlCol="0">
            <a:spAutoFit/>
          </a:bodyPr>
          <a:lstStyle/>
          <a:p>
            <a:pPr algn="ctr"/>
            <a:r>
              <a:rPr lang="en-US" dirty="0">
                <a:solidFill>
                  <a:srgbClr val="FF0000"/>
                </a:solidFill>
              </a:rPr>
              <a:t>Potential neurocognitive circuit for the exploratory resource allocation</a:t>
            </a:r>
            <a:endParaRPr lang="en-DE" dirty="0">
              <a:solidFill>
                <a:srgbClr val="FF0000"/>
              </a:solidFill>
            </a:endParaRPr>
          </a:p>
        </p:txBody>
      </p:sp>
      <p:sp>
        <p:nvSpPr>
          <p:cNvPr id="51" name="TextBox 50">
            <a:extLst>
              <a:ext uri="{FF2B5EF4-FFF2-40B4-BE49-F238E27FC236}">
                <a16:creationId xmlns:a16="http://schemas.microsoft.com/office/drawing/2014/main" id="{8EFD433A-A4FD-49CD-8115-CAE000AE9422}"/>
              </a:ext>
            </a:extLst>
          </p:cNvPr>
          <p:cNvSpPr txBox="1"/>
          <p:nvPr/>
        </p:nvSpPr>
        <p:spPr>
          <a:xfrm>
            <a:off x="4076380" y="6099494"/>
            <a:ext cx="4689759" cy="523220"/>
          </a:xfrm>
          <a:prstGeom prst="rect">
            <a:avLst/>
          </a:prstGeom>
          <a:noFill/>
        </p:spPr>
        <p:txBody>
          <a:bodyPr wrap="square" rtlCol="0">
            <a:spAutoFit/>
          </a:bodyPr>
          <a:lstStyle/>
          <a:p>
            <a:r>
              <a:rPr lang="en-US" sz="2800" dirty="0"/>
              <a:t>But is it the same in rodents?</a:t>
            </a:r>
            <a:endParaRPr lang="en-DE" sz="2800" dirty="0"/>
          </a:p>
        </p:txBody>
      </p:sp>
      <p:sp>
        <p:nvSpPr>
          <p:cNvPr id="53" name="Arrow: Down 52">
            <a:extLst>
              <a:ext uri="{FF2B5EF4-FFF2-40B4-BE49-F238E27FC236}">
                <a16:creationId xmlns:a16="http://schemas.microsoft.com/office/drawing/2014/main" id="{60F38EC0-A143-4F9C-91F9-744D4BD52100}"/>
              </a:ext>
            </a:extLst>
          </p:cNvPr>
          <p:cNvSpPr/>
          <p:nvPr/>
        </p:nvSpPr>
        <p:spPr>
          <a:xfrm rot="10800000">
            <a:off x="6659191" y="4488920"/>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54" name="TextBox 53">
            <a:extLst>
              <a:ext uri="{FF2B5EF4-FFF2-40B4-BE49-F238E27FC236}">
                <a16:creationId xmlns:a16="http://schemas.microsoft.com/office/drawing/2014/main" id="{E901D65A-AF7A-44C9-8594-5BB49A50E11E}"/>
              </a:ext>
            </a:extLst>
          </p:cNvPr>
          <p:cNvSpPr txBox="1"/>
          <p:nvPr/>
        </p:nvSpPr>
        <p:spPr>
          <a:xfrm>
            <a:off x="6807996" y="4456160"/>
            <a:ext cx="5259570" cy="369332"/>
          </a:xfrm>
          <a:prstGeom prst="rect">
            <a:avLst/>
          </a:prstGeom>
          <a:noFill/>
        </p:spPr>
        <p:txBody>
          <a:bodyPr wrap="square" rtlCol="0">
            <a:spAutoFit/>
          </a:bodyPr>
          <a:lstStyle/>
          <a:p>
            <a:r>
              <a:rPr lang="en-US" dirty="0"/>
              <a:t>Pre-decisional increase in frontal activity</a:t>
            </a:r>
            <a:endParaRPr lang="en-DE" dirty="0"/>
          </a:p>
        </p:txBody>
      </p:sp>
      <p:sp>
        <p:nvSpPr>
          <p:cNvPr id="8" name="TextBox 7">
            <a:extLst>
              <a:ext uri="{FF2B5EF4-FFF2-40B4-BE49-F238E27FC236}">
                <a16:creationId xmlns:a16="http://schemas.microsoft.com/office/drawing/2014/main" id="{0CF856A7-30AD-4873-CEBA-6496D41B001B}"/>
              </a:ext>
            </a:extLst>
          </p:cNvPr>
          <p:cNvSpPr txBox="1"/>
          <p:nvPr/>
        </p:nvSpPr>
        <p:spPr>
          <a:xfrm>
            <a:off x="6607584" y="4051276"/>
            <a:ext cx="5708819" cy="369332"/>
          </a:xfrm>
          <a:prstGeom prst="rect">
            <a:avLst/>
          </a:prstGeom>
          <a:noFill/>
        </p:spPr>
        <p:txBody>
          <a:bodyPr wrap="square" rtlCol="0">
            <a:spAutoFit/>
          </a:bodyPr>
          <a:lstStyle/>
          <a:p>
            <a:r>
              <a:rPr lang="en-US" dirty="0">
                <a:sym typeface="Wingdings" pitchFamily="2" charset="2"/>
              </a:rPr>
              <a:t>Lesion studies  </a:t>
            </a:r>
            <a:r>
              <a:rPr lang="en-US" sz="1600" dirty="0"/>
              <a:t>Potential causal role (Mansouri et al., 2015)</a:t>
            </a:r>
            <a:endParaRPr lang="en-DE" dirty="0"/>
          </a:p>
        </p:txBody>
      </p:sp>
    </p:spTree>
    <p:extLst>
      <p:ext uri="{BB962C8B-B14F-4D97-AF65-F5344CB8AC3E}">
        <p14:creationId xmlns:p14="http://schemas.microsoft.com/office/powerpoint/2010/main" val="1544215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p:bldP spid="50" grpId="0"/>
      <p:bldP spid="51" grpId="0"/>
      <p:bldP spid="53" grpId="0" animBg="1"/>
      <p:bldP spid="5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2/20/24 7:57 AM</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Inconsistencies in rodent studies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393C18BB-B545-4BBD-813F-C8D40023875D}"/>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C64E669C-7A6F-4D12-9601-A6FC1CF51BF2}"/>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311FE37-DEE8-4D58-84E1-404629F5DB21}"/>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AC0C2FA5-628B-4BFB-8BF1-846FC2844350}"/>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7395386D-F1EB-45AE-A16F-C62B2C7EDBCC}"/>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3C367EAA-B9F0-4515-BA68-741DF58157FB}"/>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29C2D570-4595-4382-9F4F-2F16F3250C09}"/>
              </a:ext>
            </a:extLst>
          </p:cNvPr>
          <p:cNvSpPr txBox="1"/>
          <p:nvPr/>
        </p:nvSpPr>
        <p:spPr>
          <a:xfrm>
            <a:off x="264842" y="1240466"/>
            <a:ext cx="5831157" cy="369332"/>
          </a:xfrm>
          <a:prstGeom prst="rect">
            <a:avLst/>
          </a:prstGeom>
          <a:noFill/>
        </p:spPr>
        <p:txBody>
          <a:bodyPr wrap="square">
            <a:spAutoFit/>
          </a:bodyPr>
          <a:lstStyle/>
          <a:p>
            <a:r>
              <a:rPr lang="en-US" dirty="0"/>
              <a:t>Medial prefrontal cortex (</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5652C6B9-2617-449E-A3DE-91A5F7D76124}"/>
              </a:ext>
            </a:extLst>
          </p:cNvPr>
          <p:cNvPicPr>
            <a:picLocks noChangeAspect="1"/>
          </p:cNvPicPr>
          <p:nvPr/>
        </p:nvPicPr>
        <p:blipFill>
          <a:blip r:embed="rId5"/>
          <a:stretch>
            <a:fillRect/>
          </a:stretch>
        </p:blipFill>
        <p:spPr>
          <a:xfrm>
            <a:off x="7644627" y="2662252"/>
            <a:ext cx="4134884" cy="1533496"/>
          </a:xfrm>
          <a:prstGeom prst="rect">
            <a:avLst/>
          </a:prstGeom>
        </p:spPr>
      </p:pic>
      <p:sp>
        <p:nvSpPr>
          <p:cNvPr id="22" name="TextBox 21">
            <a:extLst>
              <a:ext uri="{FF2B5EF4-FFF2-40B4-BE49-F238E27FC236}">
                <a16:creationId xmlns:a16="http://schemas.microsoft.com/office/drawing/2014/main" id="{2CCA6795-CA08-4FFD-8A37-2459EBCAD277}"/>
              </a:ext>
            </a:extLst>
          </p:cNvPr>
          <p:cNvSpPr txBox="1"/>
          <p:nvPr/>
        </p:nvSpPr>
        <p:spPr>
          <a:xfrm>
            <a:off x="264841" y="1686495"/>
            <a:ext cx="5831157" cy="369332"/>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 explain it better </a:t>
            </a:r>
            <a:endParaRPr lang="en-DE" sz="1800" dirty="0"/>
          </a:p>
        </p:txBody>
      </p:sp>
      <p:sp>
        <p:nvSpPr>
          <p:cNvPr id="26" name="TextBox 25">
            <a:extLst>
              <a:ext uri="{FF2B5EF4-FFF2-40B4-BE49-F238E27FC236}">
                <a16:creationId xmlns:a16="http://schemas.microsoft.com/office/drawing/2014/main" id="{EC038FD5-CBD4-41A4-9094-D8875E7C738A}"/>
              </a:ext>
            </a:extLst>
          </p:cNvPr>
          <p:cNvSpPr txBox="1"/>
          <p:nvPr/>
        </p:nvSpPr>
        <p:spPr>
          <a:xfrm>
            <a:off x="264841" y="2209221"/>
            <a:ext cx="6206490" cy="369332"/>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E0BFD07-248D-45F4-BB1D-EE6171D41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240" y="3341022"/>
            <a:ext cx="1417316" cy="1417316"/>
          </a:xfrm>
          <a:prstGeom prst="rect">
            <a:avLst/>
          </a:prstGeom>
        </p:spPr>
      </p:pic>
      <p:sp>
        <p:nvSpPr>
          <p:cNvPr id="30" name="TextBox 29">
            <a:extLst>
              <a:ext uri="{FF2B5EF4-FFF2-40B4-BE49-F238E27FC236}">
                <a16:creationId xmlns:a16="http://schemas.microsoft.com/office/drawing/2014/main" id="{CFCC8A8D-CD75-405E-A462-F3094E1C03F6}"/>
              </a:ext>
            </a:extLst>
          </p:cNvPr>
          <p:cNvSpPr txBox="1"/>
          <p:nvPr/>
        </p:nvSpPr>
        <p:spPr>
          <a:xfrm rot="19878847">
            <a:off x="3625863" y="3167444"/>
            <a:ext cx="2167894" cy="246221"/>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C8F3F4E0-EA94-4D94-966C-6620FFC2132F}"/>
              </a:ext>
            </a:extLst>
          </p:cNvPr>
          <p:cNvSpPr txBox="1"/>
          <p:nvPr/>
        </p:nvSpPr>
        <p:spPr>
          <a:xfrm rot="1672955">
            <a:off x="3664245" y="4319865"/>
            <a:ext cx="1604542" cy="246221"/>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2B7A5AE9-53EE-44D1-A461-E94E3D2FFE06}"/>
              </a:ext>
            </a:extLst>
          </p:cNvPr>
          <p:cNvSpPr txBox="1"/>
          <p:nvPr/>
        </p:nvSpPr>
        <p:spPr>
          <a:xfrm rot="1610535">
            <a:off x="5723702" y="3079597"/>
            <a:ext cx="1604542" cy="400110"/>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ACD1FE93-F7AD-4312-9DE2-0F9A2294B89D}"/>
              </a:ext>
            </a:extLst>
          </p:cNvPr>
          <p:cNvSpPr txBox="1"/>
          <p:nvPr/>
        </p:nvSpPr>
        <p:spPr>
          <a:xfrm rot="19531074">
            <a:off x="6024740" y="4482255"/>
            <a:ext cx="1604542"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D76E949A-AE89-44A4-8BE7-BEE30D0293D4}"/>
              </a:ext>
            </a:extLst>
          </p:cNvPr>
          <p:cNvSpPr txBox="1"/>
          <p:nvPr/>
        </p:nvSpPr>
        <p:spPr>
          <a:xfrm>
            <a:off x="1748786" y="5373750"/>
            <a:ext cx="9091366"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sp>
        <p:nvSpPr>
          <p:cNvPr id="41" name="TextBox 40">
            <a:extLst>
              <a:ext uri="{FF2B5EF4-FFF2-40B4-BE49-F238E27FC236}">
                <a16:creationId xmlns:a16="http://schemas.microsoft.com/office/drawing/2014/main" id="{1C8D7269-83A8-4D1D-A33F-CCEF5E4AC009}"/>
              </a:ext>
            </a:extLst>
          </p:cNvPr>
          <p:cNvSpPr txBox="1"/>
          <p:nvPr/>
        </p:nvSpPr>
        <p:spPr>
          <a:xfrm>
            <a:off x="2314924" y="5736560"/>
            <a:ext cx="7959090" cy="369332"/>
          </a:xfrm>
          <a:prstGeom prst="rect">
            <a:avLst/>
          </a:prstGeom>
          <a:noFill/>
        </p:spPr>
        <p:txBody>
          <a:bodyPr wrap="square">
            <a:spAutoFit/>
          </a:bodyPr>
          <a:lstStyle/>
          <a:p>
            <a:r>
              <a:rPr lang="en-US" b="1" dirty="0">
                <a:solidFill>
                  <a:srgbClr val="000000"/>
                </a:solidFill>
              </a:rPr>
              <a:t>Information about layer dependent processing in frontal cortex is missing</a:t>
            </a:r>
            <a:endParaRPr lang="en-DE"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32"/>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500"/>
                                  </p:stCondLst>
                                  <p:childTnLst>
                                    <p:set>
                                      <p:cBhvr>
                                        <p:cTn id="31" dur="1" fill="hold">
                                          <p:stCondLst>
                                            <p:cond delay="0"/>
                                          </p:stCondLst>
                                        </p:cTn>
                                        <p:tgtEl>
                                          <p:spTgt spid="3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3BD6D-5552-CEC1-D6BF-8386D05292E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72759B2-AA84-6E45-4733-35924D060B01}"/>
              </a:ext>
            </a:extLst>
          </p:cNvPr>
          <p:cNvSpPr/>
          <p:nvPr/>
        </p:nvSpPr>
        <p:spPr>
          <a:xfrm>
            <a:off x="-3" y="4218281"/>
            <a:ext cx="12192002" cy="2674551"/>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E070CCB4-9FB9-8AA5-3D04-BFB54CD6DD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724696EB-A44C-8BEE-F5AF-7B01B57634A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13D6CA9B-A634-B129-4882-E6E0FA293E2F}"/>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A90D104C-2A41-E024-4F2B-0F045AD7CD1F}"/>
              </a:ext>
            </a:extLst>
          </p:cNvPr>
          <p:cNvSpPr>
            <a:spLocks noGrp="1"/>
          </p:cNvSpPr>
          <p:nvPr>
            <p:ph type="dt" sz="half" idx="10"/>
          </p:nvPr>
        </p:nvSpPr>
        <p:spPr/>
        <p:txBody>
          <a:bodyPr/>
          <a:lstStyle/>
          <a:p>
            <a:fld id="{23F29084-84E4-4351-8025-EECC3E3A8478}" type="datetime8">
              <a:rPr lang="en-DE" smtClean="0"/>
              <a:t>2/20/24 7:57 AM</a:t>
            </a:fld>
            <a:endParaRPr lang="en-DE" dirty="0"/>
          </a:p>
        </p:txBody>
      </p:sp>
      <p:sp>
        <p:nvSpPr>
          <p:cNvPr id="31" name="Slide Number Placeholder 30">
            <a:extLst>
              <a:ext uri="{FF2B5EF4-FFF2-40B4-BE49-F238E27FC236}">
                <a16:creationId xmlns:a16="http://schemas.microsoft.com/office/drawing/2014/main" id="{536EA76E-7804-F456-9A48-4695B25D2050}"/>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2655D4EA-C8D7-9A91-E9B9-E4E24222D7B1}"/>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Inconsistencies in rodent studies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1710267D-7693-F533-EB69-80709E2C7D69}"/>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ADD1BB2C-4FF6-255C-9D1C-53F22E66C079}"/>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9BA760C-BE56-0BBA-DEB0-E5AD91ED8A95}"/>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37FB09BE-18BD-092D-8953-0C2EE7AB8C3A}"/>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81727F1A-B060-041A-FE49-20B2A2FB1372}"/>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0D6E7918-5DD9-965D-BC4D-C80B341F7A4D}"/>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DEB7B0CC-4770-4AC5-BA27-B5BA9F0C8BFE}"/>
              </a:ext>
            </a:extLst>
          </p:cNvPr>
          <p:cNvSpPr txBox="1"/>
          <p:nvPr/>
        </p:nvSpPr>
        <p:spPr>
          <a:xfrm>
            <a:off x="264842" y="1240466"/>
            <a:ext cx="5831157" cy="369332"/>
          </a:xfrm>
          <a:prstGeom prst="rect">
            <a:avLst/>
          </a:prstGeom>
          <a:noFill/>
        </p:spPr>
        <p:txBody>
          <a:bodyPr wrap="square">
            <a:spAutoFit/>
          </a:bodyPr>
          <a:lstStyle/>
          <a:p>
            <a:r>
              <a:rPr lang="en-US" b="1" dirty="0"/>
              <a:t>Medial prefrontal cortex </a:t>
            </a:r>
            <a:r>
              <a:rPr lang="en-US" dirty="0"/>
              <a:t>(</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DFEDB005-259C-C50A-0991-887029750E74}"/>
              </a:ext>
            </a:extLst>
          </p:cNvPr>
          <p:cNvPicPr>
            <a:picLocks noChangeAspect="1"/>
          </p:cNvPicPr>
          <p:nvPr/>
        </p:nvPicPr>
        <p:blipFill>
          <a:blip r:embed="rId5"/>
          <a:stretch>
            <a:fillRect/>
          </a:stretch>
        </p:blipFill>
        <p:spPr>
          <a:xfrm>
            <a:off x="7618578" y="2551259"/>
            <a:ext cx="4134884" cy="1533496"/>
          </a:xfrm>
          <a:prstGeom prst="rect">
            <a:avLst/>
          </a:prstGeom>
        </p:spPr>
      </p:pic>
      <p:sp>
        <p:nvSpPr>
          <p:cNvPr id="22" name="TextBox 21">
            <a:extLst>
              <a:ext uri="{FF2B5EF4-FFF2-40B4-BE49-F238E27FC236}">
                <a16:creationId xmlns:a16="http://schemas.microsoft.com/office/drawing/2014/main" id="{2A29819D-292B-270F-EF71-EC53B964EB94}"/>
              </a:ext>
            </a:extLst>
          </p:cNvPr>
          <p:cNvSpPr txBox="1"/>
          <p:nvPr/>
        </p:nvSpPr>
        <p:spPr>
          <a:xfrm>
            <a:off x="264841" y="1686495"/>
            <a:ext cx="5748277" cy="646331"/>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 no consensus in naming and anatomica</a:t>
            </a:r>
            <a:r>
              <a:rPr lang="en-GB" dirty="0">
                <a:solidFill>
                  <a:srgbClr val="000000"/>
                </a:solidFill>
              </a:rPr>
              <a:t>l boundaries</a:t>
            </a:r>
            <a:endParaRPr lang="en-DE" sz="1800" dirty="0"/>
          </a:p>
        </p:txBody>
      </p:sp>
      <p:sp>
        <p:nvSpPr>
          <p:cNvPr id="26" name="TextBox 25">
            <a:extLst>
              <a:ext uri="{FF2B5EF4-FFF2-40B4-BE49-F238E27FC236}">
                <a16:creationId xmlns:a16="http://schemas.microsoft.com/office/drawing/2014/main" id="{E0326230-6A2D-D3F4-1235-6C63ED298D52}"/>
              </a:ext>
            </a:extLst>
          </p:cNvPr>
          <p:cNvSpPr txBox="1"/>
          <p:nvPr/>
        </p:nvSpPr>
        <p:spPr>
          <a:xfrm>
            <a:off x="264841" y="2466352"/>
            <a:ext cx="4318471" cy="646331"/>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9EBC0C0-9A69-CB26-A2E2-A2974D149C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9320" y="2716443"/>
            <a:ext cx="941406" cy="941406"/>
          </a:xfrm>
          <a:prstGeom prst="rect">
            <a:avLst/>
          </a:prstGeom>
        </p:spPr>
      </p:pic>
      <p:sp>
        <p:nvSpPr>
          <p:cNvPr id="30" name="TextBox 29">
            <a:extLst>
              <a:ext uri="{FF2B5EF4-FFF2-40B4-BE49-F238E27FC236}">
                <a16:creationId xmlns:a16="http://schemas.microsoft.com/office/drawing/2014/main" id="{7E7BCCB6-C67E-3400-E984-2DE11A3FF4DB}"/>
              </a:ext>
            </a:extLst>
          </p:cNvPr>
          <p:cNvSpPr txBox="1"/>
          <p:nvPr/>
        </p:nvSpPr>
        <p:spPr>
          <a:xfrm rot="19878847">
            <a:off x="4488974" y="2401684"/>
            <a:ext cx="1439953" cy="400110"/>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36011F0B-3B0E-2BB4-687B-3C78DFB42A0C}"/>
              </a:ext>
            </a:extLst>
          </p:cNvPr>
          <p:cNvSpPr txBox="1"/>
          <p:nvPr/>
        </p:nvSpPr>
        <p:spPr>
          <a:xfrm rot="1672955">
            <a:off x="4642357" y="3418522"/>
            <a:ext cx="1065763" cy="400110"/>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F1FE12F9-B260-70CE-7687-62AEEDF2F8D5}"/>
              </a:ext>
            </a:extLst>
          </p:cNvPr>
          <p:cNvSpPr txBox="1"/>
          <p:nvPr/>
        </p:nvSpPr>
        <p:spPr>
          <a:xfrm rot="1610535">
            <a:off x="6080777" y="2401615"/>
            <a:ext cx="1065765" cy="553998"/>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8DC8A289-738B-EF97-AB66-6CC5B00DF43F}"/>
              </a:ext>
            </a:extLst>
          </p:cNvPr>
          <p:cNvSpPr txBox="1"/>
          <p:nvPr/>
        </p:nvSpPr>
        <p:spPr>
          <a:xfrm rot="19531074">
            <a:off x="6146314" y="3551815"/>
            <a:ext cx="1065765"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207BB350-7A97-7D0C-2EFD-157C8EBF1BE4}"/>
              </a:ext>
            </a:extLst>
          </p:cNvPr>
          <p:cNvSpPr txBox="1"/>
          <p:nvPr/>
        </p:nvSpPr>
        <p:spPr>
          <a:xfrm>
            <a:off x="2355408" y="4379662"/>
            <a:ext cx="7950635"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pic>
        <p:nvPicPr>
          <p:cNvPr id="2" name="Picture 1" descr="Gerbil.jpg">
            <a:extLst>
              <a:ext uri="{FF2B5EF4-FFF2-40B4-BE49-F238E27FC236}">
                <a16:creationId xmlns:a16="http://schemas.microsoft.com/office/drawing/2014/main" id="{D3AE2D61-356D-3389-3507-4408E6331FB7}"/>
              </a:ext>
            </a:extLst>
          </p:cNvPr>
          <p:cNvPicPr>
            <a:picLocks noChangeAspect="1"/>
          </p:cNvPicPr>
          <p:nvPr/>
        </p:nvPicPr>
        <p:blipFill>
          <a:blip r:embed="rId7"/>
          <a:srcRect l="17885" r="22073"/>
          <a:stretch>
            <a:fillRect/>
          </a:stretch>
        </p:blipFill>
        <p:spPr>
          <a:xfrm>
            <a:off x="10775971" y="4835632"/>
            <a:ext cx="1343848" cy="1543995"/>
          </a:xfrm>
          <a:prstGeom prst="rect">
            <a:avLst/>
          </a:prstGeom>
        </p:spPr>
      </p:pic>
      <p:sp>
        <p:nvSpPr>
          <p:cNvPr id="3" name="TextBox 2">
            <a:extLst>
              <a:ext uri="{FF2B5EF4-FFF2-40B4-BE49-F238E27FC236}">
                <a16:creationId xmlns:a16="http://schemas.microsoft.com/office/drawing/2014/main" id="{0AE6730D-ECAC-5998-B794-31EF986271C4}"/>
              </a:ext>
            </a:extLst>
          </p:cNvPr>
          <p:cNvSpPr txBox="1"/>
          <p:nvPr/>
        </p:nvSpPr>
        <p:spPr>
          <a:xfrm>
            <a:off x="72181" y="4812645"/>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4" name="Group 3">
            <a:extLst>
              <a:ext uri="{FF2B5EF4-FFF2-40B4-BE49-F238E27FC236}">
                <a16:creationId xmlns:a16="http://schemas.microsoft.com/office/drawing/2014/main" id="{48CED59A-2FD3-421E-48BC-DA529EC5803E}"/>
              </a:ext>
            </a:extLst>
          </p:cNvPr>
          <p:cNvGrpSpPr/>
          <p:nvPr/>
        </p:nvGrpSpPr>
        <p:grpSpPr>
          <a:xfrm>
            <a:off x="6605558" y="5101582"/>
            <a:ext cx="2045010" cy="1114292"/>
            <a:chOff x="5866150" y="3615309"/>
            <a:chExt cx="2695488" cy="1468726"/>
          </a:xfrm>
        </p:grpSpPr>
        <p:grpSp>
          <p:nvGrpSpPr>
            <p:cNvPr id="5" name="Group 4">
              <a:extLst>
                <a:ext uri="{FF2B5EF4-FFF2-40B4-BE49-F238E27FC236}">
                  <a16:creationId xmlns:a16="http://schemas.microsoft.com/office/drawing/2014/main" id="{76BB33CE-BE97-C26E-77E4-8E9262E42F62}"/>
                </a:ext>
              </a:extLst>
            </p:cNvPr>
            <p:cNvGrpSpPr/>
            <p:nvPr/>
          </p:nvGrpSpPr>
          <p:grpSpPr>
            <a:xfrm>
              <a:off x="5866150" y="3615309"/>
              <a:ext cx="2695488" cy="1468726"/>
              <a:chOff x="5866150" y="3615309"/>
              <a:chExt cx="2695488" cy="1468726"/>
            </a:xfrm>
          </p:grpSpPr>
          <p:pic>
            <p:nvPicPr>
              <p:cNvPr id="7" name="Picture 6">
                <a:extLst>
                  <a:ext uri="{FF2B5EF4-FFF2-40B4-BE49-F238E27FC236}">
                    <a16:creationId xmlns:a16="http://schemas.microsoft.com/office/drawing/2014/main" id="{F4469C57-14DC-36A2-B487-0D3BF69696F5}"/>
                  </a:ext>
                </a:extLst>
              </p:cNvPr>
              <p:cNvPicPr>
                <a:picLocks noChangeAspect="1"/>
              </p:cNvPicPr>
              <p:nvPr/>
            </p:nvPicPr>
            <p:blipFill rotWithShape="1">
              <a:blip r:embed="rId8">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9" name="TextBox 8">
                <a:extLst>
                  <a:ext uri="{FF2B5EF4-FFF2-40B4-BE49-F238E27FC236}">
                    <a16:creationId xmlns:a16="http://schemas.microsoft.com/office/drawing/2014/main" id="{6A5E4799-F098-ADA7-0042-6896048B2770}"/>
                  </a:ext>
                </a:extLst>
              </p:cNvPr>
              <p:cNvSpPr txBox="1"/>
              <p:nvPr/>
            </p:nvSpPr>
            <p:spPr>
              <a:xfrm>
                <a:off x="5866150" y="4718928"/>
                <a:ext cx="2695488" cy="365107"/>
              </a:xfrm>
              <a:prstGeom prst="rect">
                <a:avLst/>
              </a:prstGeom>
              <a:noFill/>
            </p:spPr>
            <p:txBody>
              <a:bodyPr wrap="square">
                <a:spAutoFit/>
              </a:bodyPr>
              <a:lstStyle/>
              <a:p>
                <a:r>
                  <a:rPr lang="en-GB" sz="1200" dirty="0"/>
                  <a:t>Radtke-Schuller et al., 2016</a:t>
                </a:r>
                <a:endParaRPr lang="en-DE" sz="1200" dirty="0"/>
              </a:p>
            </p:txBody>
          </p:sp>
        </p:grpSp>
        <p:sp>
          <p:nvSpPr>
            <p:cNvPr id="6" name="Oval 5">
              <a:extLst>
                <a:ext uri="{FF2B5EF4-FFF2-40B4-BE49-F238E27FC236}">
                  <a16:creationId xmlns:a16="http://schemas.microsoft.com/office/drawing/2014/main" id="{B951927D-372A-9E1B-3838-228C27E01D34}"/>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2" name="TextBox 11">
            <a:extLst>
              <a:ext uri="{FF2B5EF4-FFF2-40B4-BE49-F238E27FC236}">
                <a16:creationId xmlns:a16="http://schemas.microsoft.com/office/drawing/2014/main" id="{9C59F207-BEB8-D11A-9166-3BAC83DC4E0F}"/>
              </a:ext>
            </a:extLst>
          </p:cNvPr>
          <p:cNvSpPr txBox="1"/>
          <p:nvPr/>
        </p:nvSpPr>
        <p:spPr>
          <a:xfrm>
            <a:off x="72181" y="5389482"/>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20" name="TextBox 19">
            <a:extLst>
              <a:ext uri="{FF2B5EF4-FFF2-40B4-BE49-F238E27FC236}">
                <a16:creationId xmlns:a16="http://schemas.microsoft.com/office/drawing/2014/main" id="{693C36CB-445B-D7C0-C8F9-1ECB29B9E4B1}"/>
              </a:ext>
            </a:extLst>
          </p:cNvPr>
          <p:cNvSpPr txBox="1"/>
          <p:nvPr/>
        </p:nvSpPr>
        <p:spPr>
          <a:xfrm>
            <a:off x="7645916" y="2629386"/>
            <a:ext cx="5831157" cy="369332"/>
          </a:xfrm>
          <a:prstGeom prst="rect">
            <a:avLst/>
          </a:prstGeom>
          <a:noFill/>
        </p:spPr>
        <p:txBody>
          <a:bodyPr wrap="square">
            <a:spAutoFit/>
          </a:bodyPr>
          <a:lstStyle/>
          <a:p>
            <a:r>
              <a:rPr lang="en-US" dirty="0"/>
              <a:t>Exploratory behaviour is observed in rodents</a:t>
            </a:r>
            <a:endParaRPr lang="en-DE" sz="1800" dirty="0"/>
          </a:p>
        </p:txBody>
      </p:sp>
      <p:sp>
        <p:nvSpPr>
          <p:cNvPr id="23" name="TextBox 22">
            <a:extLst>
              <a:ext uri="{FF2B5EF4-FFF2-40B4-BE49-F238E27FC236}">
                <a16:creationId xmlns:a16="http://schemas.microsoft.com/office/drawing/2014/main" id="{AEAEF86B-EE54-7725-90B1-DD09A8E2F2AE}"/>
              </a:ext>
            </a:extLst>
          </p:cNvPr>
          <p:cNvSpPr txBox="1"/>
          <p:nvPr/>
        </p:nvSpPr>
        <p:spPr>
          <a:xfrm>
            <a:off x="3288632" y="3930316"/>
            <a:ext cx="184731" cy="369332"/>
          </a:xfrm>
          <a:prstGeom prst="rect">
            <a:avLst/>
          </a:prstGeom>
          <a:noFill/>
        </p:spPr>
        <p:txBody>
          <a:bodyPr wrap="none" rtlCol="0">
            <a:spAutoFit/>
          </a:bodyPr>
          <a:lstStyle/>
          <a:p>
            <a:endParaRPr lang="en-US" dirty="0"/>
          </a:p>
        </p:txBody>
      </p:sp>
      <p:sp>
        <p:nvSpPr>
          <p:cNvPr id="35" name="TextBox 34">
            <a:extLst>
              <a:ext uri="{FF2B5EF4-FFF2-40B4-BE49-F238E27FC236}">
                <a16:creationId xmlns:a16="http://schemas.microsoft.com/office/drawing/2014/main" id="{D7B57FD6-4C41-4C07-80B4-9F6730BE9174}"/>
              </a:ext>
            </a:extLst>
          </p:cNvPr>
          <p:cNvSpPr txBox="1"/>
          <p:nvPr/>
        </p:nvSpPr>
        <p:spPr>
          <a:xfrm>
            <a:off x="91382" y="5908691"/>
            <a:ext cx="6141040" cy="369332"/>
          </a:xfrm>
          <a:prstGeom prst="rect">
            <a:avLst/>
          </a:prstGeom>
          <a:noFill/>
        </p:spPr>
        <p:txBody>
          <a:bodyPr wrap="none" rtlCol="0">
            <a:spAutoFit/>
          </a:bodyPr>
          <a:lstStyle/>
          <a:p>
            <a:r>
              <a:rPr lang="en-US" dirty="0"/>
              <a:t>Gerbil anatomical atlas - avoids usage of previous nomenclature</a:t>
            </a:r>
            <a:endParaRPr lang="en-DE" dirty="0"/>
          </a:p>
        </p:txBody>
      </p:sp>
    </p:spTree>
    <p:extLst>
      <p:ext uri="{BB962C8B-B14F-4D97-AF65-F5344CB8AC3E}">
        <p14:creationId xmlns:p14="http://schemas.microsoft.com/office/powerpoint/2010/main" val="139622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75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3" grpId="0"/>
      <p:bldP spid="12" grpId="0"/>
      <p:bldP spid="20" grpId="0"/>
      <p:bldP spid="20" grpId="1"/>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2/20/24 7:57 AM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In this study</a:t>
            </a:r>
            <a:endParaRPr lang="en-DE"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B7F8EAB0-2532-49D0-BCC6-A1FCE592C056}"/>
              </a:ext>
            </a:extLst>
          </p:cNvPr>
          <p:cNvPicPr>
            <a:picLocks noChangeAspect="1"/>
          </p:cNvPicPr>
          <p:nvPr/>
        </p:nvPicPr>
        <p:blipFill>
          <a:blip r:embed="rId3"/>
          <a:srcRect l="17885" r="22073"/>
          <a:stretch>
            <a:fillRect/>
          </a:stretch>
        </p:blipFill>
        <p:spPr>
          <a:xfrm>
            <a:off x="11118208" y="1044074"/>
            <a:ext cx="1073792" cy="1233718"/>
          </a:xfrm>
          <a:prstGeom prst="rect">
            <a:avLst/>
          </a:prstGeom>
        </p:spPr>
      </p:pic>
      <p:sp>
        <p:nvSpPr>
          <p:cNvPr id="25" name="TextBox 24">
            <a:extLst>
              <a:ext uri="{FF2B5EF4-FFF2-40B4-BE49-F238E27FC236}">
                <a16:creationId xmlns:a16="http://schemas.microsoft.com/office/drawing/2014/main" id="{A627C5F0-9B2A-4022-86ED-5557FB71D370}"/>
              </a:ext>
            </a:extLst>
          </p:cNvPr>
          <p:cNvSpPr txBox="1"/>
          <p:nvPr/>
        </p:nvSpPr>
        <p:spPr>
          <a:xfrm>
            <a:off x="53890" y="2191229"/>
            <a:ext cx="9239930" cy="830997"/>
          </a:xfrm>
          <a:prstGeom prst="rect">
            <a:avLst/>
          </a:prstGeom>
          <a:noFill/>
        </p:spPr>
        <p:txBody>
          <a:bodyPr wrap="square" rtlCol="0">
            <a:spAutoFit/>
          </a:bodyPr>
          <a:lstStyle/>
          <a:p>
            <a:r>
              <a:rPr lang="en-US" sz="2400" b="1" dirty="0"/>
              <a:t>Adapted</a:t>
            </a:r>
            <a:r>
              <a:rPr lang="en-US" sz="2400" dirty="0"/>
              <a:t> an established </a:t>
            </a:r>
            <a:r>
              <a:rPr lang="en-US" sz="2400" b="1" dirty="0"/>
              <a:t>probabilistic foraging paradigm </a:t>
            </a:r>
            <a:r>
              <a:rPr lang="en-US" sz="2400" dirty="0">
                <a:sym typeface="Wingdings" panose="05000000000000000000" pitchFamily="2" charset="2"/>
              </a:rPr>
              <a:t> </a:t>
            </a:r>
            <a:r>
              <a:rPr lang="en-US" sz="2400" b="1" dirty="0">
                <a:sym typeface="Wingdings" panose="05000000000000000000" pitchFamily="2" charset="2"/>
              </a:rPr>
              <a:t>exploration-exploitation dilemma</a:t>
            </a:r>
            <a:endParaRPr lang="en-DE" sz="2400" b="1" dirty="0"/>
          </a:p>
        </p:txBody>
      </p:sp>
      <p:sp>
        <p:nvSpPr>
          <p:cNvPr id="26" name="TextBox 25">
            <a:extLst>
              <a:ext uri="{FF2B5EF4-FFF2-40B4-BE49-F238E27FC236}">
                <a16:creationId xmlns:a16="http://schemas.microsoft.com/office/drawing/2014/main" id="{03B3D2AB-4282-47C5-A65F-861439196785}"/>
              </a:ext>
            </a:extLst>
          </p:cNvPr>
          <p:cNvSpPr txBox="1"/>
          <p:nvPr/>
        </p:nvSpPr>
        <p:spPr>
          <a:xfrm>
            <a:off x="87014" y="1185722"/>
            <a:ext cx="9079509" cy="830997"/>
          </a:xfrm>
          <a:prstGeom prst="rect">
            <a:avLst/>
          </a:prstGeom>
          <a:noFill/>
        </p:spPr>
        <p:txBody>
          <a:bodyPr wrap="square" rtlCol="0">
            <a:spAutoFit/>
          </a:bodyPr>
          <a:lstStyle/>
          <a:p>
            <a:r>
              <a:rPr lang="en-US" sz="2400" dirty="0"/>
              <a:t>Neural underpinnings of </a:t>
            </a:r>
            <a:r>
              <a:rPr lang="en-US" sz="2400" b="1" dirty="0"/>
              <a:t>decision-making</a:t>
            </a:r>
            <a:r>
              <a:rPr lang="en-US" sz="2400" dirty="0"/>
              <a:t> in uncertain environments using </a:t>
            </a:r>
            <a:r>
              <a:rPr lang="en-US" sz="2400" b="1" dirty="0"/>
              <a:t>Mongolian gerbils </a:t>
            </a:r>
            <a:r>
              <a:rPr lang="en-US" sz="2400" dirty="0"/>
              <a:t>as a </a:t>
            </a:r>
            <a:r>
              <a:rPr lang="en-US" sz="2400" b="1" dirty="0"/>
              <a:t>rodent model</a:t>
            </a:r>
            <a:endParaRPr lang="en-DE" sz="2400" b="1" dirty="0"/>
          </a:p>
        </p:txBody>
      </p:sp>
      <p:sp>
        <p:nvSpPr>
          <p:cNvPr id="30" name="TextBox 29">
            <a:extLst>
              <a:ext uri="{FF2B5EF4-FFF2-40B4-BE49-F238E27FC236}">
                <a16:creationId xmlns:a16="http://schemas.microsoft.com/office/drawing/2014/main" id="{5305C254-FB2B-4812-8727-80D33500D54E}"/>
              </a:ext>
            </a:extLst>
          </p:cNvPr>
          <p:cNvSpPr txBox="1"/>
          <p:nvPr/>
        </p:nvSpPr>
        <p:spPr>
          <a:xfrm>
            <a:off x="80533" y="4435188"/>
            <a:ext cx="10405569" cy="830997"/>
          </a:xfrm>
          <a:prstGeom prst="rect">
            <a:avLst/>
          </a:prstGeom>
          <a:noFill/>
        </p:spPr>
        <p:txBody>
          <a:bodyPr wrap="square" rtlCol="0">
            <a:spAutoFit/>
          </a:bodyPr>
          <a:lstStyle/>
          <a:p>
            <a:r>
              <a:rPr lang="en-US" sz="2400" dirty="0"/>
              <a:t>Potential to serve as a crucial model for investigating similar processes in complex beings, including humans</a:t>
            </a:r>
            <a:endParaRPr lang="en-DE" sz="2400" dirty="0"/>
          </a:p>
        </p:txBody>
      </p:sp>
      <p:sp>
        <p:nvSpPr>
          <p:cNvPr id="32" name="TextBox 31">
            <a:extLst>
              <a:ext uri="{FF2B5EF4-FFF2-40B4-BE49-F238E27FC236}">
                <a16:creationId xmlns:a16="http://schemas.microsoft.com/office/drawing/2014/main" id="{6F918E81-BFA8-4D57-BEB0-90CB49A3496A}"/>
              </a:ext>
            </a:extLst>
          </p:cNvPr>
          <p:cNvSpPr txBox="1"/>
          <p:nvPr/>
        </p:nvSpPr>
        <p:spPr>
          <a:xfrm>
            <a:off x="621954" y="5482599"/>
            <a:ext cx="10731845" cy="830997"/>
          </a:xfrm>
          <a:prstGeom prst="rect">
            <a:avLst/>
          </a:prstGeom>
          <a:noFill/>
        </p:spPr>
        <p:txBody>
          <a:bodyPr wrap="square" rtlCol="0">
            <a:spAutoFit/>
          </a:bodyPr>
          <a:lstStyle/>
          <a:p>
            <a:pPr algn="ctr"/>
            <a:r>
              <a:rPr lang="en-US" sz="2400" dirty="0"/>
              <a:t>Now, let’s get into some details! (</a:t>
            </a:r>
            <a:r>
              <a:rPr lang="en-US" sz="2400" dirty="0">
                <a:solidFill>
                  <a:srgbClr val="FF0000"/>
                </a:solidFill>
              </a:rPr>
              <a:t>Disclaimer</a:t>
            </a:r>
            <a:r>
              <a:rPr lang="en-US" sz="2400" dirty="0"/>
              <a:t>: A lot of neuroscientific jargons will be thrown at you!)</a:t>
            </a:r>
            <a:endParaRPr lang="en-DE" sz="2400" dirty="0"/>
          </a:p>
        </p:txBody>
      </p:sp>
      <p:grpSp>
        <p:nvGrpSpPr>
          <p:cNvPr id="2" name="Group 1">
            <a:extLst>
              <a:ext uri="{FF2B5EF4-FFF2-40B4-BE49-F238E27FC236}">
                <a16:creationId xmlns:a16="http://schemas.microsoft.com/office/drawing/2014/main" id="{636EE074-68E6-7B4F-F5BB-2E848FFE9617}"/>
              </a:ext>
            </a:extLst>
          </p:cNvPr>
          <p:cNvGrpSpPr/>
          <p:nvPr/>
        </p:nvGrpSpPr>
        <p:grpSpPr>
          <a:xfrm>
            <a:off x="9293820" y="2348015"/>
            <a:ext cx="3648776" cy="1078047"/>
            <a:chOff x="9270432" y="1438330"/>
            <a:chExt cx="3648776" cy="1078047"/>
          </a:xfrm>
        </p:grpSpPr>
        <p:sp>
          <p:nvSpPr>
            <p:cNvPr id="3" name="TextBox 2">
              <a:extLst>
                <a:ext uri="{FF2B5EF4-FFF2-40B4-BE49-F238E27FC236}">
                  <a16:creationId xmlns:a16="http://schemas.microsoft.com/office/drawing/2014/main" id="{825A6496-3A7B-81BA-98D3-F347143AC2C3}"/>
                </a:ext>
              </a:extLst>
            </p:cNvPr>
            <p:cNvSpPr txBox="1"/>
            <p:nvPr/>
          </p:nvSpPr>
          <p:spPr>
            <a:xfrm>
              <a:off x="9932168" y="2254767"/>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endParaRPr lang="en-DE" sz="1100" dirty="0"/>
            </a:p>
          </p:txBody>
        </p:sp>
        <p:pic>
          <p:nvPicPr>
            <p:cNvPr id="4" name="Picture 3">
              <a:extLst>
                <a:ext uri="{FF2B5EF4-FFF2-40B4-BE49-F238E27FC236}">
                  <a16:creationId xmlns:a16="http://schemas.microsoft.com/office/drawing/2014/main" id="{51A74923-D52B-32B3-0CDA-10C3E307F74D}"/>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5" name="TextBox 4">
            <a:extLst>
              <a:ext uri="{FF2B5EF4-FFF2-40B4-BE49-F238E27FC236}">
                <a16:creationId xmlns:a16="http://schemas.microsoft.com/office/drawing/2014/main" id="{97207E05-86CB-7E97-D3B1-55CD762EFE64}"/>
              </a:ext>
            </a:extLst>
          </p:cNvPr>
          <p:cNvSpPr txBox="1"/>
          <p:nvPr/>
        </p:nvSpPr>
        <p:spPr>
          <a:xfrm>
            <a:off x="87014" y="3195201"/>
            <a:ext cx="10185238" cy="461665"/>
          </a:xfrm>
          <a:prstGeom prst="rect">
            <a:avLst/>
          </a:prstGeom>
          <a:noFill/>
        </p:spPr>
        <p:txBody>
          <a:bodyPr wrap="square" rtlCol="0">
            <a:spAutoFit/>
          </a:bodyPr>
          <a:lstStyle/>
          <a:p>
            <a:r>
              <a:rPr lang="en-US" sz="2400" dirty="0"/>
              <a:t>Established chronic electrophysiological techniques to </a:t>
            </a:r>
            <a:r>
              <a:rPr lang="en-US" sz="2400" b="1" dirty="0"/>
              <a:t>study layer processing </a:t>
            </a:r>
            <a:endParaRPr lang="en-DE" sz="2400" b="1" dirty="0"/>
          </a:p>
        </p:txBody>
      </p:sp>
      <p:sp>
        <p:nvSpPr>
          <p:cNvPr id="6" name="TextBox 5">
            <a:extLst>
              <a:ext uri="{FF2B5EF4-FFF2-40B4-BE49-F238E27FC236}">
                <a16:creationId xmlns:a16="http://schemas.microsoft.com/office/drawing/2014/main" id="{B6B0291B-0282-3868-4279-F7EA828C504C}"/>
              </a:ext>
            </a:extLst>
          </p:cNvPr>
          <p:cNvSpPr txBox="1"/>
          <p:nvPr/>
        </p:nvSpPr>
        <p:spPr>
          <a:xfrm>
            <a:off x="87014" y="3586038"/>
            <a:ext cx="8270923" cy="646331"/>
          </a:xfrm>
          <a:prstGeom prst="rect">
            <a:avLst/>
          </a:prstGeom>
          <a:noFill/>
        </p:spPr>
        <p:txBody>
          <a:bodyPr wrap="square">
            <a:spAutoFit/>
          </a:bodyPr>
          <a:lstStyle/>
          <a:p>
            <a:r>
              <a:rPr lang="en-GB" b="0" i="0" u="none" strike="noStrike" baseline="0" dirty="0">
                <a:solidFill>
                  <a:srgbClr val="000000"/>
                </a:solidFill>
              </a:rPr>
              <a:t>(Ohl et al., 1999, Happel et al., 2010, 2014) (Deane et al., 2020; Happel et al., 2014; </a:t>
            </a:r>
            <a:r>
              <a:rPr lang="en-GB" b="0" i="0" u="none" strike="noStrike" baseline="0" dirty="0" err="1">
                <a:solidFill>
                  <a:srgbClr val="000000"/>
                </a:solidFill>
              </a:rPr>
              <a:t>Zempeltzi</a:t>
            </a:r>
            <a:r>
              <a:rPr lang="en-GB" b="0" i="0" u="none" strike="noStrike" baseline="0" dirty="0">
                <a:solidFill>
                  <a:srgbClr val="000000"/>
                </a:solidFill>
              </a:rPr>
              <a:t> et al., 2020) (</a:t>
            </a:r>
            <a:r>
              <a:rPr lang="en-GB" b="0" i="0" u="none" strike="noStrike" baseline="0" dirty="0" err="1">
                <a:solidFill>
                  <a:srgbClr val="000000"/>
                </a:solidFill>
              </a:rPr>
              <a:t>Brunk</a:t>
            </a:r>
            <a:r>
              <a:rPr lang="en-GB" b="0" i="0" u="none" strike="noStrike" baseline="0" dirty="0">
                <a:solidFill>
                  <a:srgbClr val="000000"/>
                </a:solidFill>
              </a:rPr>
              <a:t> et al., 2019)</a:t>
            </a:r>
            <a:endParaRPr lang="en-DE" dirty="0"/>
          </a:p>
        </p:txBody>
      </p:sp>
      <p:grpSp>
        <p:nvGrpSpPr>
          <p:cNvPr id="18" name="Group 17">
            <a:extLst>
              <a:ext uri="{FF2B5EF4-FFF2-40B4-BE49-F238E27FC236}">
                <a16:creationId xmlns:a16="http://schemas.microsoft.com/office/drawing/2014/main" id="{029E4AAE-79EB-4FD4-9097-019C4DD252C1}"/>
              </a:ext>
            </a:extLst>
          </p:cNvPr>
          <p:cNvGrpSpPr/>
          <p:nvPr/>
        </p:nvGrpSpPr>
        <p:grpSpPr>
          <a:xfrm>
            <a:off x="9185297" y="1044074"/>
            <a:ext cx="2045010" cy="1114292"/>
            <a:chOff x="5866150" y="3615309"/>
            <a:chExt cx="2695488" cy="1468726"/>
          </a:xfrm>
        </p:grpSpPr>
        <p:grpSp>
          <p:nvGrpSpPr>
            <p:cNvPr id="19" name="Group 18">
              <a:extLst>
                <a:ext uri="{FF2B5EF4-FFF2-40B4-BE49-F238E27FC236}">
                  <a16:creationId xmlns:a16="http://schemas.microsoft.com/office/drawing/2014/main" id="{1F158CF4-57A0-418C-8D36-A63A1DE3FA41}"/>
                </a:ext>
              </a:extLst>
            </p:cNvPr>
            <p:cNvGrpSpPr/>
            <p:nvPr/>
          </p:nvGrpSpPr>
          <p:grpSpPr>
            <a:xfrm>
              <a:off x="5866150" y="3615309"/>
              <a:ext cx="2695488" cy="1468726"/>
              <a:chOff x="5866150" y="3615309"/>
              <a:chExt cx="2695488" cy="1468726"/>
            </a:xfrm>
          </p:grpSpPr>
          <p:pic>
            <p:nvPicPr>
              <p:cNvPr id="21" name="Picture 20">
                <a:extLst>
                  <a:ext uri="{FF2B5EF4-FFF2-40B4-BE49-F238E27FC236}">
                    <a16:creationId xmlns:a16="http://schemas.microsoft.com/office/drawing/2014/main" id="{7F62EFD1-FE7C-467F-B1CD-79FB7F25F6A2}"/>
                  </a:ext>
                </a:extLst>
              </p:cNvPr>
              <p:cNvPicPr>
                <a:picLocks noChangeAspect="1"/>
              </p:cNvPicPr>
              <p:nvPr/>
            </p:nvPicPr>
            <p:blipFill rotWithShape="1">
              <a:blip r:embed="rId5">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22" name="TextBox 21">
                <a:extLst>
                  <a:ext uri="{FF2B5EF4-FFF2-40B4-BE49-F238E27FC236}">
                    <a16:creationId xmlns:a16="http://schemas.microsoft.com/office/drawing/2014/main" id="{CB6D06AF-BB08-49D5-9B8C-7718E189BA40}"/>
                  </a:ext>
                </a:extLst>
              </p:cNvPr>
              <p:cNvSpPr txBox="1"/>
              <p:nvPr/>
            </p:nvSpPr>
            <p:spPr>
              <a:xfrm>
                <a:off x="5866150" y="4718928"/>
                <a:ext cx="2695488" cy="365107"/>
              </a:xfrm>
              <a:prstGeom prst="rect">
                <a:avLst/>
              </a:prstGeom>
              <a:noFill/>
            </p:spPr>
            <p:txBody>
              <a:bodyPr wrap="square">
                <a:spAutoFit/>
              </a:bodyPr>
              <a:lstStyle/>
              <a:p>
                <a:r>
                  <a:rPr lang="en-GB" sz="1200" dirty="0"/>
                  <a:t>Radtke-Schuller et al., 2016</a:t>
                </a:r>
                <a:endParaRPr lang="en-DE" sz="1200" dirty="0"/>
              </a:p>
            </p:txBody>
          </p:sp>
        </p:grpSp>
        <p:sp>
          <p:nvSpPr>
            <p:cNvPr id="20" name="Oval 19">
              <a:extLst>
                <a:ext uri="{FF2B5EF4-FFF2-40B4-BE49-F238E27FC236}">
                  <a16:creationId xmlns:a16="http://schemas.microsoft.com/office/drawing/2014/main" id="{798B4E8C-02F1-4CE5-96E5-52AFCE9F3CD2}"/>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p:bldP spid="32"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6CA18-1EFB-FAA1-EA69-F7E12047B73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61B4E6C9-6756-A96B-02D7-A651698E4568}"/>
              </a:ext>
            </a:extLst>
          </p:cNvPr>
          <p:cNvSpPr/>
          <p:nvPr/>
        </p:nvSpPr>
        <p:spPr>
          <a:xfrm>
            <a:off x="-33676" y="3630828"/>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9CE599A-0108-8C57-6C76-459B787F730B}"/>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B5D13572-1521-8D87-04E2-A1C04F57F42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7048417C-698F-D700-5620-0A925DFB1942}"/>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88B4F2-D583-3F81-E5D4-9ACB1F8CBA00}"/>
              </a:ext>
            </a:extLst>
          </p:cNvPr>
          <p:cNvSpPr>
            <a:spLocks noGrp="1"/>
          </p:cNvSpPr>
          <p:nvPr>
            <p:ph type="dt" sz="half" idx="10"/>
          </p:nvPr>
        </p:nvSpPr>
        <p:spPr/>
        <p:txBody>
          <a:bodyPr/>
          <a:lstStyle/>
          <a:p>
            <a:fld id="{23F29084-84E4-4351-8025-EECC3E3A8478}" type="datetime8">
              <a:rPr lang="en-DE" smtClean="0"/>
              <a:t>2/20/24 7:57 AM</a:t>
            </a:fld>
            <a:endParaRPr lang="en-DE" dirty="0"/>
          </a:p>
        </p:txBody>
      </p:sp>
      <p:sp>
        <p:nvSpPr>
          <p:cNvPr id="31" name="Slide Number Placeholder 30">
            <a:extLst>
              <a:ext uri="{FF2B5EF4-FFF2-40B4-BE49-F238E27FC236}">
                <a16:creationId xmlns:a16="http://schemas.microsoft.com/office/drawing/2014/main" id="{9322ECAA-C116-2960-F553-2B780A836E68}"/>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7" name="Title 1">
            <a:extLst>
              <a:ext uri="{FF2B5EF4-FFF2-40B4-BE49-F238E27FC236}">
                <a16:creationId xmlns:a16="http://schemas.microsoft.com/office/drawing/2014/main" id="{53E91EBA-FA33-2832-0274-A356D570AE33}"/>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8CB38070-C5B2-D72A-BC78-B213C54F45BC}"/>
              </a:ext>
            </a:extLst>
          </p:cNvPr>
          <p:cNvPicPr>
            <a:picLocks noChangeAspect="1"/>
          </p:cNvPicPr>
          <p:nvPr/>
        </p:nvPicPr>
        <p:blipFill>
          <a:blip r:embed="rId3"/>
          <a:srcRect l="17885" r="22073"/>
          <a:stretch>
            <a:fillRect/>
          </a:stretch>
        </p:blipFill>
        <p:spPr>
          <a:xfrm>
            <a:off x="9906100" y="1163769"/>
            <a:ext cx="1947698" cy="2237780"/>
          </a:xfrm>
          <a:prstGeom prst="rect">
            <a:avLst/>
          </a:prstGeom>
        </p:spPr>
      </p:pic>
      <p:sp>
        <p:nvSpPr>
          <p:cNvPr id="11" name="TextBox 10">
            <a:extLst>
              <a:ext uri="{FF2B5EF4-FFF2-40B4-BE49-F238E27FC236}">
                <a16:creationId xmlns:a16="http://schemas.microsoft.com/office/drawing/2014/main" id="{9E66A156-99C7-CB71-B570-FB9A368B72B8}"/>
              </a:ext>
            </a:extLst>
          </p:cNvPr>
          <p:cNvSpPr txBox="1"/>
          <p:nvPr/>
        </p:nvSpPr>
        <p:spPr>
          <a:xfrm>
            <a:off x="171450" y="1208448"/>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12" name="Group 11">
            <a:extLst>
              <a:ext uri="{FF2B5EF4-FFF2-40B4-BE49-F238E27FC236}">
                <a16:creationId xmlns:a16="http://schemas.microsoft.com/office/drawing/2014/main" id="{4234A8F0-071E-3870-B969-2E256EFD169E}"/>
              </a:ext>
            </a:extLst>
          </p:cNvPr>
          <p:cNvGrpSpPr/>
          <p:nvPr/>
        </p:nvGrpSpPr>
        <p:grpSpPr>
          <a:xfrm>
            <a:off x="6782939" y="1454369"/>
            <a:ext cx="2201816" cy="1338648"/>
            <a:chOff x="5921496" y="3615309"/>
            <a:chExt cx="2201816" cy="1338648"/>
          </a:xfrm>
        </p:grpSpPr>
        <p:grpSp>
          <p:nvGrpSpPr>
            <p:cNvPr id="14" name="Group 13">
              <a:extLst>
                <a:ext uri="{FF2B5EF4-FFF2-40B4-BE49-F238E27FC236}">
                  <a16:creationId xmlns:a16="http://schemas.microsoft.com/office/drawing/2014/main" id="{26DB0ABE-60EA-03FD-0AD7-0EB081ED608C}"/>
                </a:ext>
              </a:extLst>
            </p:cNvPr>
            <p:cNvGrpSpPr/>
            <p:nvPr/>
          </p:nvGrpSpPr>
          <p:grpSpPr>
            <a:xfrm>
              <a:off x="5921496" y="3615309"/>
              <a:ext cx="2201816" cy="1338648"/>
              <a:chOff x="5921496" y="3615309"/>
              <a:chExt cx="2201816" cy="1338648"/>
            </a:xfrm>
          </p:grpSpPr>
          <p:pic>
            <p:nvPicPr>
              <p:cNvPr id="16" name="Picture 15">
                <a:extLst>
                  <a:ext uri="{FF2B5EF4-FFF2-40B4-BE49-F238E27FC236}">
                    <a16:creationId xmlns:a16="http://schemas.microsoft.com/office/drawing/2014/main" id="{57736EC0-BA43-D470-D034-283E69B80F6C}"/>
                  </a:ext>
                </a:extLst>
              </p:cNvPr>
              <p:cNvPicPr>
                <a:picLocks noChangeAspect="1"/>
              </p:cNvPicPr>
              <p:nvPr/>
            </p:nvPicPr>
            <p:blipFill rotWithShape="1">
              <a:blip r:embed="rId4">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17" name="TextBox 16">
                <a:extLst>
                  <a:ext uri="{FF2B5EF4-FFF2-40B4-BE49-F238E27FC236}">
                    <a16:creationId xmlns:a16="http://schemas.microsoft.com/office/drawing/2014/main" id="{A3801EB0-E0B1-977C-3BAA-2FBD3C90F51F}"/>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15" name="Oval 14">
              <a:extLst>
                <a:ext uri="{FF2B5EF4-FFF2-40B4-BE49-F238E27FC236}">
                  <a16:creationId xmlns:a16="http://schemas.microsoft.com/office/drawing/2014/main" id="{9521E80B-BC18-AC2F-4F2C-8E307CF5D4AD}"/>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8" name="TextBox 17">
            <a:extLst>
              <a:ext uri="{FF2B5EF4-FFF2-40B4-BE49-F238E27FC236}">
                <a16:creationId xmlns:a16="http://schemas.microsoft.com/office/drawing/2014/main" id="{3B17E37B-1035-D80C-D762-275B1F5EFA81}"/>
              </a:ext>
            </a:extLst>
          </p:cNvPr>
          <p:cNvSpPr txBox="1"/>
          <p:nvPr/>
        </p:nvSpPr>
        <p:spPr>
          <a:xfrm>
            <a:off x="171450" y="1754361"/>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19" name="TextBox 18">
            <a:extLst>
              <a:ext uri="{FF2B5EF4-FFF2-40B4-BE49-F238E27FC236}">
                <a16:creationId xmlns:a16="http://schemas.microsoft.com/office/drawing/2014/main" id="{3EDE4B0A-3B8E-7EBB-0111-07DFE9536E72}"/>
              </a:ext>
            </a:extLst>
          </p:cNvPr>
          <p:cNvSpPr txBox="1"/>
          <p:nvPr/>
        </p:nvSpPr>
        <p:spPr>
          <a:xfrm>
            <a:off x="171450" y="2285185"/>
            <a:ext cx="6460423" cy="369332"/>
          </a:xfrm>
          <a:prstGeom prst="rect">
            <a:avLst/>
          </a:prstGeom>
          <a:noFill/>
        </p:spPr>
        <p:txBody>
          <a:bodyPr wrap="none" rtlCol="0">
            <a:spAutoFit/>
          </a:bodyPr>
          <a:lstStyle/>
          <a:p>
            <a:r>
              <a:rPr lang="en-US" dirty="0"/>
              <a:t>Established electrophysiology techniques to study layer processing </a:t>
            </a:r>
            <a:endParaRPr lang="en-DE" dirty="0"/>
          </a:p>
        </p:txBody>
      </p:sp>
      <p:sp>
        <p:nvSpPr>
          <p:cNvPr id="21" name="TextBox 20">
            <a:extLst>
              <a:ext uri="{FF2B5EF4-FFF2-40B4-BE49-F238E27FC236}">
                <a16:creationId xmlns:a16="http://schemas.microsoft.com/office/drawing/2014/main" id="{AF78065C-4161-5AA0-4CB1-E6CF975F6C6F}"/>
              </a:ext>
            </a:extLst>
          </p:cNvPr>
          <p:cNvSpPr txBox="1"/>
          <p:nvPr/>
        </p:nvSpPr>
        <p:spPr>
          <a:xfrm>
            <a:off x="171450" y="2637658"/>
            <a:ext cx="6179820" cy="523220"/>
          </a:xfrm>
          <a:prstGeom prst="rect">
            <a:avLst/>
          </a:prstGeom>
          <a:noFill/>
        </p:spPr>
        <p:txBody>
          <a:bodyPr wrap="square">
            <a:spAutoFit/>
          </a:bodyPr>
          <a:lstStyle/>
          <a:p>
            <a:r>
              <a:rPr lang="en-GB" sz="1400" b="0" i="0" u="none" strike="noStrike" baseline="0" dirty="0">
                <a:solidFill>
                  <a:srgbClr val="000000"/>
                </a:solidFill>
              </a:rPr>
              <a:t>(Ohl et al., 1999, Happel et al., 2010, 2014) (Deane et al., 2020; Happel et al., 2014; </a:t>
            </a:r>
            <a:r>
              <a:rPr lang="en-GB" sz="1400" b="0" i="0" u="none" strike="noStrike" baseline="0" dirty="0" err="1">
                <a:solidFill>
                  <a:srgbClr val="000000"/>
                </a:solidFill>
              </a:rPr>
              <a:t>Zempeltzi</a:t>
            </a:r>
            <a:r>
              <a:rPr lang="en-GB" sz="1400" b="0" i="0" u="none" strike="noStrike" baseline="0" dirty="0">
                <a:solidFill>
                  <a:srgbClr val="000000"/>
                </a:solidFill>
              </a:rPr>
              <a:t> et al., 2020) (</a:t>
            </a:r>
            <a:r>
              <a:rPr lang="en-GB" sz="1400" b="0" i="0" u="none" strike="noStrike" baseline="0" dirty="0" err="1">
                <a:solidFill>
                  <a:srgbClr val="000000"/>
                </a:solidFill>
              </a:rPr>
              <a:t>Brunk</a:t>
            </a:r>
            <a:r>
              <a:rPr lang="en-GB" sz="1400" b="0" i="0" u="none" strike="noStrike" baseline="0" dirty="0">
                <a:solidFill>
                  <a:srgbClr val="000000"/>
                </a:solidFill>
              </a:rPr>
              <a:t> et al., 2019)</a:t>
            </a:r>
            <a:endParaRPr lang="en-DE" sz="1400" dirty="0"/>
          </a:p>
        </p:txBody>
      </p:sp>
      <p:sp>
        <p:nvSpPr>
          <p:cNvPr id="22" name="TextBox 21">
            <a:extLst>
              <a:ext uri="{FF2B5EF4-FFF2-40B4-BE49-F238E27FC236}">
                <a16:creationId xmlns:a16="http://schemas.microsoft.com/office/drawing/2014/main" id="{0F52E2D8-36BF-EA4C-3524-C912A72B3095}"/>
              </a:ext>
            </a:extLst>
          </p:cNvPr>
          <p:cNvSpPr txBox="1"/>
          <p:nvPr/>
        </p:nvSpPr>
        <p:spPr>
          <a:xfrm>
            <a:off x="80533" y="3593056"/>
            <a:ext cx="8011906" cy="523220"/>
          </a:xfrm>
          <a:prstGeom prst="rect">
            <a:avLst/>
          </a:prstGeom>
          <a:noFill/>
        </p:spPr>
        <p:txBody>
          <a:bodyPr wrap="square">
            <a:spAutoFit/>
          </a:bodyPr>
          <a:lstStyle/>
          <a:p>
            <a:r>
              <a:rPr lang="en-US" sz="2800" b="1" u="sng" dirty="0"/>
              <a:t>In this study</a:t>
            </a:r>
            <a:endParaRPr lang="en-DE" sz="2800" b="1" u="sng" dirty="0"/>
          </a:p>
        </p:txBody>
      </p:sp>
      <p:sp>
        <p:nvSpPr>
          <p:cNvPr id="25" name="TextBox 24">
            <a:extLst>
              <a:ext uri="{FF2B5EF4-FFF2-40B4-BE49-F238E27FC236}">
                <a16:creationId xmlns:a16="http://schemas.microsoft.com/office/drawing/2014/main" id="{5CAADFF8-07B6-3CC1-771D-2E72DD8E0C65}"/>
              </a:ext>
            </a:extLst>
          </p:cNvPr>
          <p:cNvSpPr txBox="1"/>
          <p:nvPr/>
        </p:nvSpPr>
        <p:spPr>
          <a:xfrm>
            <a:off x="80533" y="4123880"/>
            <a:ext cx="8803820" cy="369332"/>
          </a:xfrm>
          <a:prstGeom prst="rect">
            <a:avLst/>
          </a:prstGeom>
          <a:noFill/>
        </p:spPr>
        <p:txBody>
          <a:bodyPr wrap="none" rtlCol="0">
            <a:spAutoFit/>
          </a:bodyPr>
          <a:lstStyle/>
          <a:p>
            <a:r>
              <a:rPr lang="en-US" dirty="0"/>
              <a:t>Adapted an established probabilistic foraging paradigm </a:t>
            </a:r>
            <a:r>
              <a:rPr lang="en-US" dirty="0">
                <a:sym typeface="Wingdings" panose="05000000000000000000" pitchFamily="2" charset="2"/>
              </a:rPr>
              <a:t> exploration-exploitation dilemma</a:t>
            </a:r>
            <a:endParaRPr lang="en-DE" dirty="0"/>
          </a:p>
        </p:txBody>
      </p:sp>
      <p:sp>
        <p:nvSpPr>
          <p:cNvPr id="26" name="TextBox 25">
            <a:extLst>
              <a:ext uri="{FF2B5EF4-FFF2-40B4-BE49-F238E27FC236}">
                <a16:creationId xmlns:a16="http://schemas.microsoft.com/office/drawing/2014/main" id="{D7AAFC4B-C212-979A-0BA2-855BBF58F3F9}"/>
              </a:ext>
            </a:extLst>
          </p:cNvPr>
          <p:cNvSpPr txBox="1"/>
          <p:nvPr/>
        </p:nvSpPr>
        <p:spPr>
          <a:xfrm>
            <a:off x="80533" y="4584755"/>
            <a:ext cx="10548722" cy="369332"/>
          </a:xfrm>
          <a:prstGeom prst="rect">
            <a:avLst/>
          </a:prstGeom>
          <a:noFill/>
        </p:spPr>
        <p:txBody>
          <a:bodyPr wrap="none" rtlCol="0">
            <a:spAutoFit/>
          </a:bodyPr>
          <a:lstStyle/>
          <a:p>
            <a:r>
              <a:rPr lang="en-US" dirty="0"/>
              <a:t>Neural underpinnings of decision-making in uncertain environments using Mongolian gerbils as a rodent model</a:t>
            </a:r>
            <a:endParaRPr lang="en-DE" dirty="0"/>
          </a:p>
        </p:txBody>
      </p:sp>
      <p:sp>
        <p:nvSpPr>
          <p:cNvPr id="30" name="TextBox 29">
            <a:extLst>
              <a:ext uri="{FF2B5EF4-FFF2-40B4-BE49-F238E27FC236}">
                <a16:creationId xmlns:a16="http://schemas.microsoft.com/office/drawing/2014/main" id="{70F1F134-628F-71A3-B6CB-84D5099F26CC}"/>
              </a:ext>
            </a:extLst>
          </p:cNvPr>
          <p:cNvSpPr txBox="1"/>
          <p:nvPr/>
        </p:nvSpPr>
        <p:spPr>
          <a:xfrm>
            <a:off x="125728" y="5046681"/>
            <a:ext cx="8279639" cy="369332"/>
          </a:xfrm>
          <a:prstGeom prst="rect">
            <a:avLst/>
          </a:prstGeom>
          <a:noFill/>
        </p:spPr>
        <p:txBody>
          <a:bodyPr wrap="none" rtlCol="0">
            <a:spAutoFit/>
          </a:bodyPr>
          <a:lstStyle/>
          <a:p>
            <a:r>
              <a:rPr lang="en-US" dirty="0"/>
              <a:t>A crucial model for investigating similar processes in complex beings, including humans</a:t>
            </a:r>
            <a:endParaRPr lang="en-DE" dirty="0"/>
          </a:p>
        </p:txBody>
      </p:sp>
      <p:sp>
        <p:nvSpPr>
          <p:cNvPr id="32" name="TextBox 31">
            <a:extLst>
              <a:ext uri="{FF2B5EF4-FFF2-40B4-BE49-F238E27FC236}">
                <a16:creationId xmlns:a16="http://schemas.microsoft.com/office/drawing/2014/main" id="{576876FD-BA40-3776-0BC5-48FDF92914D6}"/>
              </a:ext>
            </a:extLst>
          </p:cNvPr>
          <p:cNvSpPr txBox="1"/>
          <p:nvPr/>
        </p:nvSpPr>
        <p:spPr>
          <a:xfrm>
            <a:off x="1811621" y="5627937"/>
            <a:ext cx="9436942" cy="369332"/>
          </a:xfrm>
          <a:prstGeom prst="rect">
            <a:avLst/>
          </a:prstGeom>
          <a:noFill/>
        </p:spPr>
        <p:txBody>
          <a:bodyPr wrap="none" rtlCol="0">
            <a:spAutoFit/>
          </a:bodyPr>
          <a:lstStyle/>
          <a:p>
            <a:r>
              <a:rPr lang="en-US" dirty="0"/>
              <a:t>Now, let’s get into some details! (</a:t>
            </a:r>
            <a:r>
              <a:rPr lang="en-US" dirty="0">
                <a:solidFill>
                  <a:srgbClr val="FF0000"/>
                </a:solidFill>
              </a:rPr>
              <a:t>Disclaimer</a:t>
            </a:r>
            <a:r>
              <a:rPr lang="en-US" dirty="0"/>
              <a:t>: A lot of neuroscientific jargons will be thrown at you!)</a:t>
            </a:r>
            <a:endParaRPr lang="en-DE" dirty="0"/>
          </a:p>
        </p:txBody>
      </p:sp>
    </p:spTree>
    <p:extLst>
      <p:ext uri="{BB962C8B-B14F-4D97-AF65-F5344CB8AC3E}">
        <p14:creationId xmlns:p14="http://schemas.microsoft.com/office/powerpoint/2010/main" val="91201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5" grpId="0"/>
      <p:bldP spid="26" grpId="0"/>
      <p:bldP spid="30"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1481</TotalTime>
  <Words>4063</Words>
  <Application>Microsoft Macintosh PowerPoint</Application>
  <PresentationFormat>Widescreen</PresentationFormat>
  <Paragraphs>505</Paragraphs>
  <Slides>41</Slides>
  <Notes>34</Notes>
  <HiddenSlides>16</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Cambria</vt:lpstr>
      <vt:lpstr>Cambria Math</vt:lpstr>
      <vt:lpstr>Georgia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968</cp:revision>
  <dcterms:created xsi:type="dcterms:W3CDTF">2023-12-08T14:45:30Z</dcterms:created>
  <dcterms:modified xsi:type="dcterms:W3CDTF">2024-02-20T16:15:48Z</dcterms:modified>
</cp:coreProperties>
</file>